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84" r:id="rId5"/>
    <p:sldId id="262" r:id="rId6"/>
    <p:sldId id="263" r:id="rId7"/>
    <p:sldId id="264" r:id="rId8"/>
    <p:sldId id="265" r:id="rId9"/>
    <p:sldId id="282" r:id="rId10"/>
    <p:sldId id="259" r:id="rId11"/>
    <p:sldId id="260" r:id="rId12"/>
    <p:sldId id="261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</p:sldIdLst>
  <p:sldSz cx="12192000" cy="6858000"/>
  <p:notesSz cx="6858000" cy="9144000"/>
  <p:embeddedFontLst>
    <p:embeddedFont>
      <p:font typeface="OPPOSans H" panose="020B0600000101010101" charset="-122"/>
      <p:regular r:id="rId30"/>
    </p:embeddedFont>
    <p:embeddedFont>
      <p:font typeface="OPPOSans L" panose="020B0600000101010101" charset="-122"/>
      <p:regular r:id="rId31"/>
    </p:embeddedFont>
    <p:embeddedFont>
      <p:font typeface="Source Han Sans" panose="020B0600000101010101" charset="-127"/>
      <p:regular r:id="rId32"/>
    </p:embeddedFont>
    <p:embeddedFont>
      <p:font typeface="Source Han Sans CN Bold" panose="020B0600000101010101" charset="-127"/>
      <p:regular r:id="rId33"/>
    </p:embeddedFont>
    <p:embeddedFont>
      <p:font typeface="Poppins" panose="00000500000000000000" pitchFamily="2" charset="0"/>
      <p:regular r:id="rId34"/>
      <p:bold r:id="rId35"/>
      <p:italic r:id="rId36"/>
      <p:boldItalic r:id="rId37"/>
    </p:embeddedFont>
    <p:embeddedFont>
      <p:font typeface="poppins-bold" panose="020B0600000101010101" charset="0"/>
      <p:regular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uxmen.mk.co.kr/news/all/7911434" TargetMode="External"/><Relationship Id="rId2" Type="http://schemas.openxmlformats.org/officeDocument/2006/relationships/hyperlink" Target="https://luxmen.mk.co.kr/news/all/7919284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alphaModFix/>
          </a:blip>
          <a:srcRect l="17516" t="7655" r="14072" b="23682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509714" y="0"/>
            <a:ext cx="10682286" cy="6858000"/>
          </a:xfrm>
          <a:custGeom>
            <a:avLst/>
            <a:gdLst>
              <a:gd name="connsiteX0" fmla="*/ 0 w 10682286"/>
              <a:gd name="connsiteY0" fmla="*/ 0 h 6858000"/>
              <a:gd name="connsiteX1" fmla="*/ 10682286 w 10682286"/>
              <a:gd name="connsiteY1" fmla="*/ 0 h 6858000"/>
              <a:gd name="connsiteX2" fmla="*/ 10682286 w 10682286"/>
              <a:gd name="connsiteY2" fmla="*/ 6858000 h 6858000"/>
              <a:gd name="connsiteX3" fmla="*/ 2966019 w 10682286"/>
              <a:gd name="connsiteY3" fmla="*/ 6858000 h 6858000"/>
            </a:gdLst>
            <a:ahLst/>
            <a:cxnLst/>
            <a:rect l="l" t="t" r="r" b="b"/>
            <a:pathLst>
              <a:path w="10682286" h="6858000">
                <a:moveTo>
                  <a:pt x="0" y="0"/>
                </a:moveTo>
                <a:lnTo>
                  <a:pt x="10682286" y="0"/>
                </a:lnTo>
                <a:lnTo>
                  <a:pt x="10682286" y="6858000"/>
                </a:lnTo>
                <a:lnTo>
                  <a:pt x="2966019" y="685800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09714" y="0"/>
            <a:ext cx="10682287" cy="6858000"/>
          </a:xfrm>
          <a:custGeom>
            <a:avLst/>
            <a:gdLst>
              <a:gd name="connsiteX0" fmla="*/ 0 w 10682287"/>
              <a:gd name="connsiteY0" fmla="*/ 0 h 6858000"/>
              <a:gd name="connsiteX1" fmla="*/ 10682287 w 10682287"/>
              <a:gd name="connsiteY1" fmla="*/ 0 h 6858000"/>
              <a:gd name="connsiteX2" fmla="*/ 10682287 w 10682287"/>
              <a:gd name="connsiteY2" fmla="*/ 6858000 h 6858000"/>
              <a:gd name="connsiteX3" fmla="*/ 5355083 w 10682287"/>
              <a:gd name="connsiteY3" fmla="*/ 6858000 h 6858000"/>
            </a:gdLst>
            <a:ahLst/>
            <a:cxnLst/>
            <a:rect l="l" t="t" r="r" b="b"/>
            <a:pathLst>
              <a:path w="10682287" h="6858000">
                <a:moveTo>
                  <a:pt x="0" y="0"/>
                </a:moveTo>
                <a:lnTo>
                  <a:pt x="10682287" y="0"/>
                </a:lnTo>
                <a:lnTo>
                  <a:pt x="10682287" y="6858000"/>
                </a:lnTo>
                <a:lnTo>
                  <a:pt x="5355083" y="685800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6177438"/>
            <a:ext cx="12192000" cy="680562"/>
          </a:xfrm>
          <a:custGeom>
            <a:avLst/>
            <a:gdLst>
              <a:gd name="connsiteX0" fmla="*/ 0 w 12192000"/>
              <a:gd name="connsiteY0" fmla="*/ 0 h 680562"/>
              <a:gd name="connsiteX1" fmla="*/ 12192000 w 12192000"/>
              <a:gd name="connsiteY1" fmla="*/ 0 h 680562"/>
              <a:gd name="connsiteX2" fmla="*/ 12192000 w 12192000"/>
              <a:gd name="connsiteY2" fmla="*/ 680562 h 680562"/>
              <a:gd name="connsiteX3" fmla="*/ 0 w 12192000"/>
              <a:gd name="connsiteY3" fmla="*/ 680562 h 680562"/>
            </a:gdLst>
            <a:ahLst/>
            <a:cxnLst/>
            <a:rect l="l" t="t" r="r" b="b"/>
            <a:pathLst>
              <a:path w="12192000" h="680562">
                <a:moveTo>
                  <a:pt x="0" y="0"/>
                </a:moveTo>
                <a:lnTo>
                  <a:pt x="12192000" y="0"/>
                </a:lnTo>
                <a:lnTo>
                  <a:pt x="12192000" y="680562"/>
                </a:lnTo>
                <a:lnTo>
                  <a:pt x="0" y="68056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210796" y="4730431"/>
            <a:ext cx="5201828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Here is where your presentation begins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306388" y="6430406"/>
            <a:ext cx="809626" cy="174626"/>
          </a:xfrm>
          <a:custGeom>
            <a:avLst/>
            <a:gdLst>
              <a:gd name="connsiteX0" fmla="*/ 722313 w 809626"/>
              <a:gd name="connsiteY0" fmla="*/ 0 h 174626"/>
              <a:gd name="connsiteX1" fmla="*/ 809626 w 809626"/>
              <a:gd name="connsiteY1" fmla="*/ 87313 h 174626"/>
              <a:gd name="connsiteX2" fmla="*/ 722313 w 809626"/>
              <a:gd name="connsiteY2" fmla="*/ 174626 h 174626"/>
              <a:gd name="connsiteX3" fmla="*/ 635000 w 809626"/>
              <a:gd name="connsiteY3" fmla="*/ 87313 h 174626"/>
              <a:gd name="connsiteX4" fmla="*/ 722313 w 809626"/>
              <a:gd name="connsiteY4" fmla="*/ 0 h 174626"/>
              <a:gd name="connsiteX5" fmla="*/ 404813 w 809626"/>
              <a:gd name="connsiteY5" fmla="*/ 0 h 174626"/>
              <a:gd name="connsiteX6" fmla="*/ 492126 w 809626"/>
              <a:gd name="connsiteY6" fmla="*/ 87313 h 174626"/>
              <a:gd name="connsiteX7" fmla="*/ 404813 w 809626"/>
              <a:gd name="connsiteY7" fmla="*/ 174626 h 174626"/>
              <a:gd name="connsiteX8" fmla="*/ 317500 w 809626"/>
              <a:gd name="connsiteY8" fmla="*/ 87313 h 174626"/>
              <a:gd name="connsiteX9" fmla="*/ 404813 w 809626"/>
              <a:gd name="connsiteY9" fmla="*/ 0 h 174626"/>
              <a:gd name="connsiteX10" fmla="*/ 87313 w 809626"/>
              <a:gd name="connsiteY10" fmla="*/ 0 h 174626"/>
              <a:gd name="connsiteX11" fmla="*/ 174626 w 809626"/>
              <a:gd name="connsiteY11" fmla="*/ 87313 h 174626"/>
              <a:gd name="connsiteX12" fmla="*/ 87313 w 809626"/>
              <a:gd name="connsiteY12" fmla="*/ 174626 h 174626"/>
              <a:gd name="connsiteX13" fmla="*/ 0 w 809626"/>
              <a:gd name="connsiteY13" fmla="*/ 87313 h 174626"/>
              <a:gd name="connsiteX14" fmla="*/ 87313 w 809626"/>
              <a:gd name="connsiteY14" fmla="*/ 0 h 174626"/>
            </a:gdLst>
            <a:ahLst/>
            <a:cxnLst/>
            <a:rect l="l" t="t" r="r" b="b"/>
            <a:pathLst>
              <a:path w="809626" h="174626">
                <a:moveTo>
                  <a:pt x="722313" y="0"/>
                </a:moveTo>
                <a:cubicBezTo>
                  <a:pt x="770535" y="0"/>
                  <a:pt x="809626" y="39091"/>
                  <a:pt x="809626" y="87313"/>
                </a:cubicBezTo>
                <a:cubicBezTo>
                  <a:pt x="809626" y="135535"/>
                  <a:pt x="770535" y="174626"/>
                  <a:pt x="722313" y="174626"/>
                </a:cubicBezTo>
                <a:cubicBezTo>
                  <a:pt x="674091" y="174626"/>
                  <a:pt x="635000" y="135535"/>
                  <a:pt x="635000" y="87313"/>
                </a:cubicBezTo>
                <a:cubicBezTo>
                  <a:pt x="635000" y="39091"/>
                  <a:pt x="674091" y="0"/>
                  <a:pt x="722313" y="0"/>
                </a:cubicBezTo>
                <a:close/>
                <a:moveTo>
                  <a:pt x="404813" y="0"/>
                </a:moveTo>
                <a:cubicBezTo>
                  <a:pt x="453035" y="0"/>
                  <a:pt x="492126" y="39091"/>
                  <a:pt x="492126" y="87313"/>
                </a:cubicBezTo>
                <a:cubicBezTo>
                  <a:pt x="492126" y="135535"/>
                  <a:pt x="453035" y="174626"/>
                  <a:pt x="404813" y="174626"/>
                </a:cubicBezTo>
                <a:cubicBezTo>
                  <a:pt x="356591" y="174626"/>
                  <a:pt x="317500" y="135535"/>
                  <a:pt x="317500" y="87313"/>
                </a:cubicBezTo>
                <a:cubicBezTo>
                  <a:pt x="317500" y="39091"/>
                  <a:pt x="356591" y="0"/>
                  <a:pt x="404813" y="0"/>
                </a:cubicBezTo>
                <a:close/>
                <a:moveTo>
                  <a:pt x="87313" y="0"/>
                </a:moveTo>
                <a:cubicBezTo>
                  <a:pt x="135535" y="0"/>
                  <a:pt x="174626" y="39091"/>
                  <a:pt x="174626" y="87313"/>
                </a:cubicBezTo>
                <a:cubicBezTo>
                  <a:pt x="174626" y="135535"/>
                  <a:pt x="135535" y="174626"/>
                  <a:pt x="87313" y="174626"/>
                </a:cubicBezTo>
                <a:cubicBezTo>
                  <a:pt x="39091" y="174626"/>
                  <a:pt x="0" y="135535"/>
                  <a:pt x="0" y="87313"/>
                </a:cubicBezTo>
                <a:cubicBezTo>
                  <a:pt x="0" y="39091"/>
                  <a:pt x="39091" y="0"/>
                  <a:pt x="87313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20000"/>
                  <a:lumOff val="80000"/>
                  <a:alpha val="100000"/>
                </a:schemeClr>
              </a:gs>
              <a:gs pos="36300">
                <a:schemeClr val="accent4">
                  <a:lumMod val="40000"/>
                  <a:lumOff val="60000"/>
                  <a:alpha val="100000"/>
                </a:schemeClr>
              </a:gs>
              <a:gs pos="100000">
                <a:schemeClr val="accent4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4963288" y="901949"/>
            <a:ext cx="540001" cy="1111647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/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104853" y="1457772"/>
            <a:ext cx="2295071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5400" dirty="0">
                <a:ln w="12700">
                  <a:noFill/>
                </a:ln>
                <a:solidFill>
                  <a:srgbClr val="FFFFFF">
                    <a:alpha val="75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5544256" y="2563184"/>
            <a:ext cx="5879657" cy="17791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3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성우출판사</a:t>
            </a:r>
            <a:r>
              <a:rPr kumimoji="1" lang="en-US" altLang="zh-CN" sz="43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 </a:t>
            </a:r>
            <a:r>
              <a:rPr kumimoji="1" lang="en-US" altLang="zh-CN" sz="43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온라인</a:t>
            </a:r>
            <a:r>
              <a:rPr kumimoji="1" lang="en-US" altLang="zh-CN" sz="43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 </a:t>
            </a:r>
          </a:p>
          <a:p>
            <a:pPr algn="r">
              <a:lnSpc>
                <a:spcPct val="130000"/>
              </a:lnSpc>
            </a:pPr>
            <a:r>
              <a:rPr kumimoji="1" lang="en-US" altLang="zh-CN" sz="43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마케팅</a:t>
            </a:r>
            <a:r>
              <a:rPr kumimoji="1" lang="en-US" altLang="zh-CN" sz="43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 </a:t>
            </a:r>
            <a:r>
              <a:rPr kumimoji="1" lang="en-US" altLang="zh-CN" sz="43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전략</a:t>
            </a:r>
            <a:r>
              <a:rPr kumimoji="1" lang="en-US" altLang="zh-CN" sz="43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 </a:t>
            </a:r>
            <a:r>
              <a:rPr kumimoji="1" lang="en-US" altLang="zh-CN" sz="43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제안서</a:t>
            </a:r>
            <a:endParaRPr kumimoji="1" lang="zh-CN" altLang="en-US" dirty="0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3318B53-9CA2-ED19-F657-4F8F41DFEFDF}"/>
              </a:ext>
            </a:extLst>
          </p:cNvPr>
          <p:cNvSpPr txBox="1"/>
          <p:nvPr/>
        </p:nvSpPr>
        <p:spPr>
          <a:xfrm>
            <a:off x="10418618" y="6317664"/>
            <a:ext cx="1466994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ko-KR" altLang="en-US" sz="20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황 성 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5324199"/>
            <a:ext cx="10858500" cy="7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>
            <a:off x="4355300" y="1868201"/>
            <a:ext cx="3456000" cy="345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43300" y="3509525"/>
            <a:ext cx="2880000" cy="16361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게시물 수 적음
게시물 업로드 불규칙
브랜드 스토리 전달 부족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43300" y="2794359"/>
            <a:ext cx="28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유튜브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5887458" y="2263712"/>
            <a:ext cx="391685" cy="447317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38090" tIns="38090" rIns="38090" bIns="3809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09558" y="3509525"/>
            <a:ext cx="2880000" cy="16361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회원 수 저조
게시글 및 댓글 활동 미흡
회원 참여 유도 부족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09558" y="2794359"/>
            <a:ext cx="28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네이버 카페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89742" y="3509525"/>
            <a:ext cx="2880000" cy="16361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콘텐츠 부족
SEO 최적화 미흡
사용자 경험(UX) 개선 필요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89742" y="2794359"/>
            <a:ext cx="288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자사 홈페이지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234468" y="2263712"/>
            <a:ext cx="430180" cy="447317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38090" tIns="38090" rIns="38090" bIns="3809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506084" y="2302373"/>
            <a:ext cx="447317" cy="369994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38090" tIns="38090" rIns="38090" bIns="3809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현재 운영 채널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6750" y="1350433"/>
            <a:ext cx="10858500" cy="2472267"/>
          </a:xfrm>
          <a:prstGeom prst="round2DiagRect">
            <a:avLst/>
          </a:prstGeom>
          <a:blipFill>
            <a:blip r:embed="rId2"/>
            <a:srcRect/>
            <a:tile tx="0" ty="-457200" sx="100000" sy="100000" algn="ctr"/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유튜브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컨텐츠 다양성 부족
지속적인 소통 부족
신규 고객 유치 어려움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블로그 채널 부재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검색 유입 구조 부족
브랜드 인지도 저하
콘텐츠 마케팅 기회 상실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91854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카페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유입 경로 부족
정보 제공 부족
활성화된 커뮤니티 미비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문제점 요약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454241" y="1365622"/>
            <a:ext cx="8543925" cy="104529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274954" y="1746292"/>
            <a:ext cx="7574021" cy="5283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검색 키워드 기반 콘텐츠 확보
유입 경로 다양화
고객의 니즈 파악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274956" y="1359899"/>
            <a:ext cx="7570844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자연 유입 강화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454241" y="3130562"/>
            <a:ext cx="8543925" cy="104529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274954" y="3511233"/>
            <a:ext cx="7574021" cy="5283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전문적인 운영 인력 필요
실무형 담당자 필요
마케팅 전략 실행 가능성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274956" y="3124839"/>
            <a:ext cx="7570844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전문 인력 확보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454241" y="4900041"/>
            <a:ext cx="8543925" cy="104529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274954" y="5280712"/>
            <a:ext cx="7574021" cy="5283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브랜드 가치 제고
고객 충성도 증대
시장 경쟁력 강화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274956" y="4894318"/>
            <a:ext cx="7570844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브랜드 인지도 향상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1716888" y="1218378"/>
            <a:ext cx="1373962" cy="1397721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>
            <a:off x="1716889" y="1200350"/>
            <a:ext cx="1373961" cy="1233862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alphaModFix/>
          </a:blip>
          <a:srcRect l="24541" t="7700" r="24541" b="3747"/>
          <a:stretch>
            <a:fillRect/>
          </a:stretch>
        </p:blipFill>
        <p:spPr>
          <a:xfrm>
            <a:off x="1830363" y="1130300"/>
            <a:ext cx="1147016" cy="1330539"/>
          </a:xfrm>
          <a:custGeom>
            <a:avLst/>
            <a:gdLst/>
            <a:ahLst/>
            <a:cxnLst/>
            <a:rect l="l" t="t" r="r" b="b"/>
            <a:pathLst>
              <a:path w="1147016" h="1330539">
                <a:moveTo>
                  <a:pt x="573508" y="0"/>
                </a:moveTo>
                <a:lnTo>
                  <a:pt x="1147016" y="286754"/>
                </a:lnTo>
                <a:lnTo>
                  <a:pt x="1147016" y="1043785"/>
                </a:lnTo>
                <a:lnTo>
                  <a:pt x="573508" y="1330539"/>
                </a:lnTo>
                <a:lnTo>
                  <a:pt x="0" y="1043785"/>
                </a:lnTo>
                <a:lnTo>
                  <a:pt x="0" y="28675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 rot="5400000">
            <a:off x="1716888" y="2983319"/>
            <a:ext cx="1373962" cy="1397721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>
            <a:off x="1716889" y="2965291"/>
            <a:ext cx="1373961" cy="1233862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>
            <a:alphaModFix/>
          </a:blip>
          <a:srcRect l="24541" t="7700" r="24541" b="3747"/>
          <a:stretch>
            <a:fillRect/>
          </a:stretch>
        </p:blipFill>
        <p:spPr>
          <a:xfrm>
            <a:off x="1830363" y="2895241"/>
            <a:ext cx="1147016" cy="1330539"/>
          </a:xfrm>
          <a:custGeom>
            <a:avLst/>
            <a:gdLst/>
            <a:ahLst/>
            <a:cxnLst/>
            <a:rect l="l" t="t" r="r" b="b"/>
            <a:pathLst>
              <a:path w="1147016" h="1330539">
                <a:moveTo>
                  <a:pt x="573508" y="0"/>
                </a:moveTo>
                <a:lnTo>
                  <a:pt x="1147016" y="286754"/>
                </a:lnTo>
                <a:lnTo>
                  <a:pt x="1147016" y="1043785"/>
                </a:lnTo>
                <a:lnTo>
                  <a:pt x="573508" y="1330539"/>
                </a:lnTo>
                <a:lnTo>
                  <a:pt x="0" y="1043785"/>
                </a:lnTo>
                <a:lnTo>
                  <a:pt x="0" y="28675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8" name="标题 1"/>
          <p:cNvSpPr txBox="1"/>
          <p:nvPr/>
        </p:nvSpPr>
        <p:spPr>
          <a:xfrm rot="5400000">
            <a:off x="1716888" y="4752798"/>
            <a:ext cx="1373962" cy="1397721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>
            <a:off x="1716889" y="4734770"/>
            <a:ext cx="1373961" cy="1233862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>
            <a:alphaModFix/>
          </a:blip>
          <a:srcRect l="24541" t="7700" r="24541" b="3747"/>
          <a:stretch>
            <a:fillRect/>
          </a:stretch>
        </p:blipFill>
        <p:spPr>
          <a:xfrm>
            <a:off x="1830363" y="4664720"/>
            <a:ext cx="1147016" cy="1330539"/>
          </a:xfrm>
          <a:custGeom>
            <a:avLst/>
            <a:gdLst/>
            <a:ahLst/>
            <a:cxnLst/>
            <a:rect l="l" t="t" r="r" b="b"/>
            <a:pathLst>
              <a:path w="1147016" h="1330539">
                <a:moveTo>
                  <a:pt x="573508" y="0"/>
                </a:moveTo>
                <a:lnTo>
                  <a:pt x="1147016" y="286754"/>
                </a:lnTo>
                <a:lnTo>
                  <a:pt x="1147016" y="1043785"/>
                </a:lnTo>
                <a:lnTo>
                  <a:pt x="573508" y="1330539"/>
                </a:lnTo>
                <a:lnTo>
                  <a:pt x="0" y="1043785"/>
                </a:lnTo>
                <a:lnTo>
                  <a:pt x="0" y="28675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개선 필요성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alphaModFix/>
          </a:blip>
          <a:srcRect l="17476" t="1336" r="42712" b="2729"/>
          <a:stretch>
            <a:fillRect/>
          </a:stretch>
        </p:blipFill>
        <p:spPr>
          <a:xfrm>
            <a:off x="0" y="0"/>
            <a:ext cx="4574232" cy="6177438"/>
          </a:xfrm>
          <a:custGeom>
            <a:avLst/>
            <a:gdLst>
              <a:gd name="connsiteX0" fmla="*/ 0 w 4574232"/>
              <a:gd name="connsiteY0" fmla="*/ 0 h 6177438"/>
              <a:gd name="connsiteX1" fmla="*/ 4574232 w 4574232"/>
              <a:gd name="connsiteY1" fmla="*/ 0 h 6177438"/>
              <a:gd name="connsiteX2" fmla="*/ 4574232 w 4574232"/>
              <a:gd name="connsiteY2" fmla="*/ 6177438 h 6177438"/>
              <a:gd name="connsiteX3" fmla="*/ 0 w 4574232"/>
              <a:gd name="connsiteY3" fmla="*/ 6177438 h 6177438"/>
            </a:gdLst>
            <a:ahLst/>
            <a:cxnLst/>
            <a:rect l="l" t="t" r="r" b="b"/>
            <a:pathLst>
              <a:path w="4574232" h="6177438">
                <a:moveTo>
                  <a:pt x="0" y="0"/>
                </a:moveTo>
                <a:lnTo>
                  <a:pt x="4574232" y="0"/>
                </a:lnTo>
                <a:lnTo>
                  <a:pt x="4574232" y="6177438"/>
                </a:lnTo>
                <a:lnTo>
                  <a:pt x="0" y="61774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399006" y="810735"/>
            <a:ext cx="1449863" cy="19372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5514697" y="2786103"/>
            <a:ext cx="1550032" cy="45719"/>
          </a:xfrm>
          <a:custGeom>
            <a:avLst/>
            <a:gdLst>
              <a:gd name="connsiteX0" fmla="*/ 0 w 1550032"/>
              <a:gd name="connsiteY0" fmla="*/ 0 h 45719"/>
              <a:gd name="connsiteX1" fmla="*/ 514982 w 1550032"/>
              <a:gd name="connsiteY1" fmla="*/ 0 h 45719"/>
              <a:gd name="connsiteX2" fmla="*/ 1550032 w 1550032"/>
              <a:gd name="connsiteY2" fmla="*/ 0 h 45719"/>
              <a:gd name="connsiteX3" fmla="*/ 1550032 w 1550032"/>
              <a:gd name="connsiteY3" fmla="*/ 45719 h 45719"/>
              <a:gd name="connsiteX4" fmla="*/ 514982 w 1550032"/>
              <a:gd name="connsiteY4" fmla="*/ 45719 h 45719"/>
              <a:gd name="connsiteX5" fmla="*/ 0 w 1550032"/>
              <a:gd name="connsiteY5" fmla="*/ 45719 h 45719"/>
            </a:gdLst>
            <a:ahLst/>
            <a:cxnLst/>
            <a:rect l="l" t="t" r="r" b="b"/>
            <a:pathLst>
              <a:path w="1550032" h="45719">
                <a:moveTo>
                  <a:pt x="0" y="0"/>
                </a:moveTo>
                <a:lnTo>
                  <a:pt x="514982" y="0"/>
                </a:lnTo>
                <a:lnTo>
                  <a:pt x="1550032" y="0"/>
                </a:lnTo>
                <a:lnTo>
                  <a:pt x="1550032" y="45719"/>
                </a:lnTo>
                <a:lnTo>
                  <a:pt x="514982" y="45719"/>
                </a:lnTo>
                <a:lnTo>
                  <a:pt x="0" y="4571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tx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1"/>
            <a:ext cx="4574232" cy="6177439"/>
          </a:xfrm>
          <a:custGeom>
            <a:avLst/>
            <a:gdLst>
              <a:gd name="connsiteX0" fmla="*/ 4574232 w 4574232"/>
              <a:gd name="connsiteY0" fmla="*/ 0 h 6177439"/>
              <a:gd name="connsiteX1" fmla="*/ 0 w 4574232"/>
              <a:gd name="connsiteY1" fmla="*/ 0 h 6177439"/>
              <a:gd name="connsiteX2" fmla="*/ 0 w 4574232"/>
              <a:gd name="connsiteY2" fmla="*/ 1296859 h 6177439"/>
              <a:gd name="connsiteX3" fmla="*/ 2744106 w 4574232"/>
              <a:gd name="connsiteY3" fmla="*/ 6177439 h 6177439"/>
              <a:gd name="connsiteX4" fmla="*/ 4574232 w 4574232"/>
              <a:gd name="connsiteY4" fmla="*/ 6177439 h 6177439"/>
            </a:gdLst>
            <a:ahLst/>
            <a:cxnLst/>
            <a:rect l="l" t="t" r="r" b="b"/>
            <a:pathLst>
              <a:path w="4574232" h="6177439">
                <a:moveTo>
                  <a:pt x="4574232" y="0"/>
                </a:moveTo>
                <a:lnTo>
                  <a:pt x="0" y="0"/>
                </a:lnTo>
                <a:lnTo>
                  <a:pt x="0" y="1296859"/>
                </a:lnTo>
                <a:lnTo>
                  <a:pt x="2744106" y="6177439"/>
                </a:lnTo>
                <a:lnTo>
                  <a:pt x="4574232" y="617743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9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0" y="0"/>
            <a:ext cx="4574232" cy="6177436"/>
          </a:xfrm>
          <a:custGeom>
            <a:avLst/>
            <a:gdLst>
              <a:gd name="connsiteX0" fmla="*/ 4574232 w 4574232"/>
              <a:gd name="connsiteY0" fmla="*/ 0 h 6177436"/>
              <a:gd name="connsiteX1" fmla="*/ 0 w 4574232"/>
              <a:gd name="connsiteY1" fmla="*/ 0 h 6177436"/>
              <a:gd name="connsiteX2" fmla="*/ 0 w 4574232"/>
              <a:gd name="connsiteY2" fmla="*/ 1185090 h 6177436"/>
              <a:gd name="connsiteX3" fmla="*/ 4574232 w 4574232"/>
              <a:gd name="connsiteY3" fmla="*/ 6177436 h 6177436"/>
            </a:gdLst>
            <a:ahLst/>
            <a:cxnLst/>
            <a:rect l="l" t="t" r="r" b="b"/>
            <a:pathLst>
              <a:path w="4574232" h="6177436">
                <a:moveTo>
                  <a:pt x="4574232" y="0"/>
                </a:moveTo>
                <a:lnTo>
                  <a:pt x="0" y="0"/>
                </a:lnTo>
                <a:lnTo>
                  <a:pt x="0" y="1185090"/>
                </a:lnTo>
                <a:lnTo>
                  <a:pt x="4574232" y="6177436"/>
                </a:lnTo>
                <a:close/>
              </a:path>
            </a:pathLst>
          </a:custGeom>
          <a:solidFill>
            <a:schemeClr val="accent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6177438"/>
            <a:ext cx="12192000" cy="680562"/>
          </a:xfrm>
          <a:custGeom>
            <a:avLst/>
            <a:gdLst>
              <a:gd name="connsiteX0" fmla="*/ 0 w 12192000"/>
              <a:gd name="connsiteY0" fmla="*/ 0 h 680562"/>
              <a:gd name="connsiteX1" fmla="*/ 12192000 w 12192000"/>
              <a:gd name="connsiteY1" fmla="*/ 0 h 680562"/>
              <a:gd name="connsiteX2" fmla="*/ 12192000 w 12192000"/>
              <a:gd name="connsiteY2" fmla="*/ 680562 h 680562"/>
              <a:gd name="connsiteX3" fmla="*/ 0 w 12192000"/>
              <a:gd name="connsiteY3" fmla="*/ 680562 h 680562"/>
            </a:gdLst>
            <a:ahLst/>
            <a:cxnLst/>
            <a:rect l="l" t="t" r="r" b="b"/>
            <a:pathLst>
              <a:path w="12192000" h="680562">
                <a:moveTo>
                  <a:pt x="0" y="0"/>
                </a:moveTo>
                <a:lnTo>
                  <a:pt x="12192000" y="0"/>
                </a:lnTo>
                <a:lnTo>
                  <a:pt x="12192000" y="680562"/>
                </a:lnTo>
                <a:lnTo>
                  <a:pt x="0" y="68056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41388" y="874339"/>
            <a:ext cx="2465612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FFFFFF">
                    <a:alpha val="5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306388" y="6430406"/>
            <a:ext cx="809626" cy="174626"/>
          </a:xfrm>
          <a:custGeom>
            <a:avLst/>
            <a:gdLst>
              <a:gd name="connsiteX0" fmla="*/ 722313 w 809626"/>
              <a:gd name="connsiteY0" fmla="*/ 0 h 174626"/>
              <a:gd name="connsiteX1" fmla="*/ 809626 w 809626"/>
              <a:gd name="connsiteY1" fmla="*/ 87313 h 174626"/>
              <a:gd name="connsiteX2" fmla="*/ 722313 w 809626"/>
              <a:gd name="connsiteY2" fmla="*/ 174626 h 174626"/>
              <a:gd name="connsiteX3" fmla="*/ 635000 w 809626"/>
              <a:gd name="connsiteY3" fmla="*/ 87313 h 174626"/>
              <a:gd name="connsiteX4" fmla="*/ 722313 w 809626"/>
              <a:gd name="connsiteY4" fmla="*/ 0 h 174626"/>
              <a:gd name="connsiteX5" fmla="*/ 404813 w 809626"/>
              <a:gd name="connsiteY5" fmla="*/ 0 h 174626"/>
              <a:gd name="connsiteX6" fmla="*/ 492126 w 809626"/>
              <a:gd name="connsiteY6" fmla="*/ 87313 h 174626"/>
              <a:gd name="connsiteX7" fmla="*/ 404813 w 809626"/>
              <a:gd name="connsiteY7" fmla="*/ 174626 h 174626"/>
              <a:gd name="connsiteX8" fmla="*/ 317500 w 809626"/>
              <a:gd name="connsiteY8" fmla="*/ 87313 h 174626"/>
              <a:gd name="connsiteX9" fmla="*/ 404813 w 809626"/>
              <a:gd name="connsiteY9" fmla="*/ 0 h 174626"/>
              <a:gd name="connsiteX10" fmla="*/ 87313 w 809626"/>
              <a:gd name="connsiteY10" fmla="*/ 0 h 174626"/>
              <a:gd name="connsiteX11" fmla="*/ 174626 w 809626"/>
              <a:gd name="connsiteY11" fmla="*/ 87313 h 174626"/>
              <a:gd name="connsiteX12" fmla="*/ 87313 w 809626"/>
              <a:gd name="connsiteY12" fmla="*/ 174626 h 174626"/>
              <a:gd name="connsiteX13" fmla="*/ 0 w 809626"/>
              <a:gd name="connsiteY13" fmla="*/ 87313 h 174626"/>
              <a:gd name="connsiteX14" fmla="*/ 87313 w 809626"/>
              <a:gd name="connsiteY14" fmla="*/ 0 h 174626"/>
            </a:gdLst>
            <a:ahLst/>
            <a:cxnLst/>
            <a:rect l="l" t="t" r="r" b="b"/>
            <a:pathLst>
              <a:path w="809626" h="174626">
                <a:moveTo>
                  <a:pt x="722313" y="0"/>
                </a:moveTo>
                <a:cubicBezTo>
                  <a:pt x="770535" y="0"/>
                  <a:pt x="809626" y="39091"/>
                  <a:pt x="809626" y="87313"/>
                </a:cubicBezTo>
                <a:cubicBezTo>
                  <a:pt x="809626" y="135535"/>
                  <a:pt x="770535" y="174626"/>
                  <a:pt x="722313" y="174626"/>
                </a:cubicBezTo>
                <a:cubicBezTo>
                  <a:pt x="674091" y="174626"/>
                  <a:pt x="635000" y="135535"/>
                  <a:pt x="635000" y="87313"/>
                </a:cubicBezTo>
                <a:cubicBezTo>
                  <a:pt x="635000" y="39091"/>
                  <a:pt x="674091" y="0"/>
                  <a:pt x="722313" y="0"/>
                </a:cubicBezTo>
                <a:close/>
                <a:moveTo>
                  <a:pt x="404813" y="0"/>
                </a:moveTo>
                <a:cubicBezTo>
                  <a:pt x="453035" y="0"/>
                  <a:pt x="492126" y="39091"/>
                  <a:pt x="492126" y="87313"/>
                </a:cubicBezTo>
                <a:cubicBezTo>
                  <a:pt x="492126" y="135535"/>
                  <a:pt x="453035" y="174626"/>
                  <a:pt x="404813" y="174626"/>
                </a:cubicBezTo>
                <a:cubicBezTo>
                  <a:pt x="356591" y="174626"/>
                  <a:pt x="317500" y="135535"/>
                  <a:pt x="317500" y="87313"/>
                </a:cubicBezTo>
                <a:cubicBezTo>
                  <a:pt x="317500" y="39091"/>
                  <a:pt x="356591" y="0"/>
                  <a:pt x="404813" y="0"/>
                </a:cubicBezTo>
                <a:close/>
                <a:moveTo>
                  <a:pt x="87313" y="0"/>
                </a:moveTo>
                <a:cubicBezTo>
                  <a:pt x="135535" y="0"/>
                  <a:pt x="174626" y="39091"/>
                  <a:pt x="174626" y="87313"/>
                </a:cubicBezTo>
                <a:cubicBezTo>
                  <a:pt x="174626" y="135535"/>
                  <a:pt x="135535" y="174626"/>
                  <a:pt x="87313" y="174626"/>
                </a:cubicBezTo>
                <a:cubicBezTo>
                  <a:pt x="39091" y="174626"/>
                  <a:pt x="0" y="135535"/>
                  <a:pt x="0" y="87313"/>
                </a:cubicBezTo>
                <a:cubicBezTo>
                  <a:pt x="0" y="39091"/>
                  <a:pt x="39091" y="0"/>
                  <a:pt x="87313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20000"/>
                  <a:lumOff val="80000"/>
                  <a:alpha val="100000"/>
                </a:schemeClr>
              </a:gs>
              <a:gs pos="36300">
                <a:schemeClr val="accent4">
                  <a:lumMod val="40000"/>
                  <a:lumOff val="60000"/>
                  <a:alpha val="100000"/>
                </a:schemeClr>
              </a:gs>
              <a:gs pos="100000">
                <a:schemeClr val="accent4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99006" y="2988529"/>
            <a:ext cx="6097669" cy="2291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전략 개요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943548" y="1979454"/>
            <a:ext cx="2726104" cy="378634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blurRad="38100" dist="12700" dir="2700000" algn="tl" rotWithShape="0">
              <a:srgbClr val="000000">
                <a:alpha val="15000"/>
              </a:srgbClr>
            </a:outerShdw>
          </a:effectLst>
        </p:spPr>
        <p:txBody>
          <a:bodyPr vert="horz" wrap="square" lIns="251999" tIns="324000" rIns="180000" bIns="396000" rtlCol="0" anchor="t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127699" y="1980694"/>
            <a:ext cx="2357803" cy="65971"/>
          </a:xfrm>
          <a:prstGeom prst="rect">
            <a:avLst/>
          </a:prstGeom>
          <a:solidFill>
            <a:schemeClr val="tx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251999" tIns="324000" rIns="180000" bIns="45720" rtlCol="0" anchor="t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44375" y="5499100"/>
            <a:ext cx="2724451" cy="262890"/>
          </a:xfrm>
          <a:prstGeom prst="rect">
            <a:avLst/>
          </a:prstGeom>
          <a:solidFill>
            <a:schemeClr val="tx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0" tIns="64008" rIns="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489074" y="1979454"/>
            <a:ext cx="2789604" cy="378253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blurRad="38100" dist="12700" dir="2700000" algn="tl" rotWithShape="0">
              <a:srgbClr val="000000">
                <a:alpha val="15000"/>
              </a:srgbClr>
            </a:outerShdw>
          </a:effectLst>
        </p:spPr>
        <p:txBody>
          <a:bodyPr vert="horz" wrap="square" lIns="251999" tIns="324000" rIns="180000" bIns="396000" rtlCol="0" anchor="t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04974" y="1980694"/>
            <a:ext cx="2357803" cy="65971"/>
          </a:xfrm>
          <a:prstGeom prst="rect">
            <a:avLst/>
          </a:prstGeom>
          <a:solidFill>
            <a:schemeClr val="tx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251999" tIns="324000" rIns="180000" bIns="45720" rtlCol="0" anchor="t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485900" y="5499100"/>
            <a:ext cx="2794000" cy="262890"/>
          </a:xfrm>
          <a:prstGeom prst="rect">
            <a:avLst/>
          </a:prstGeom>
          <a:solidFill>
            <a:schemeClr val="tx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0" tIns="64008" rIns="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755999" y="1416050"/>
            <a:ext cx="2726104" cy="434975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0" dist="254000" dir="5400000" algn="t" rotWithShape="0">
              <a:srgbClr val="000000">
                <a:alpha val="30000"/>
              </a:srgbClr>
            </a:outerShdw>
          </a:effectLst>
        </p:spPr>
        <p:txBody>
          <a:bodyPr vert="horz" wrap="square" lIns="251999" tIns="540000" rIns="180000" bIns="396000" rtlCol="0" anchor="t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940150" y="1416745"/>
            <a:ext cx="2357803" cy="6597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251999" tIns="324000" rIns="180000" bIns="45720" rtlCol="0" anchor="t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49800" y="5499527"/>
            <a:ext cx="2730500" cy="262463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99000">
                <a:schemeClr val="accent1"/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0" tIns="64008" rIns="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5949867" y="3318539"/>
            <a:ext cx="338368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cxnSp>
        <p:nvCxnSpPr>
          <p:cNvPr id="13" name="标题 1"/>
          <p:cNvCxnSpPr/>
          <p:nvPr/>
        </p:nvCxnSpPr>
        <p:spPr>
          <a:xfrm>
            <a:off x="9137416" y="3521739"/>
            <a:ext cx="338368" cy="0"/>
          </a:xfrm>
          <a:prstGeom prst="line">
            <a:avLst/>
          </a:prstGeom>
          <a:noFill/>
          <a:ln w="25400" cap="sq">
            <a:solidFill>
              <a:schemeClr val="tx1"/>
            </a:solidFill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4998639" y="2817095"/>
            <a:ext cx="2235200" cy="2667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160F">
                    <a:alpha val="80000"/>
                  </a:srgbClr>
                </a:solidFill>
                <a:latin typeface="poppins-bold"/>
                <a:ea typeface="poppins-bold"/>
                <a:cs typeface="poppins-bold"/>
              </a:rPr>
              <a:t>검색 유입 경로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88751" y="3542267"/>
            <a:ext cx="2260600" cy="533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924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Poppins"/>
                <a:ea typeface="Poppins"/>
                <a:cs typeface="Poppins"/>
              </a:rPr>
              <a:t>검색 유입의 흐름 정립
브랜드 인지도 상승
고객의 구매 여정 개선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92463" y="3052324"/>
            <a:ext cx="2222500" cy="2667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poppins-bold"/>
                <a:ea typeface="poppins-bold"/>
                <a:cs typeface="poppins-bold"/>
              </a:rPr>
              <a:t>콘텐츠 중심 강화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95350" y="3681967"/>
            <a:ext cx="2222500" cy="533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924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Poppins"/>
                <a:ea typeface="Poppins"/>
                <a:cs typeface="Poppins"/>
              </a:rPr>
              <a:t>콘텐츠 중심의 브랜딩
SEO 최적화 전략 수립
고객의 관심을 끌 수 있는 콘텐츠 제작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17272" y="2245638"/>
            <a:ext cx="578655" cy="626823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05640" y="1983701"/>
            <a:ext cx="626823" cy="626823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>
            <a:off x="2714692" y="3521739"/>
            <a:ext cx="338368" cy="0"/>
          </a:xfrm>
          <a:prstGeom prst="line">
            <a:avLst/>
          </a:prstGeom>
          <a:noFill/>
          <a:ln w="25400" cap="sq">
            <a:solidFill>
              <a:schemeClr val="tx1"/>
            </a:solidFill>
            <a:miter/>
          </a:ln>
        </p:spPr>
      </p:cxnSp>
      <p:sp>
        <p:nvSpPr>
          <p:cNvPr id="21" name="标题 1"/>
          <p:cNvSpPr txBox="1"/>
          <p:nvPr/>
        </p:nvSpPr>
        <p:spPr>
          <a:xfrm>
            <a:off x="1641523" y="3147173"/>
            <a:ext cx="2468880" cy="26359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1398" dirty="0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poppins-bold"/>
                <a:ea typeface="poppins-bold"/>
                <a:cs typeface="poppins-bold"/>
              </a:rPr>
              <a:t>스레드</a:t>
            </a:r>
            <a:r>
              <a:rPr kumimoji="1" lang="en-US" altLang="zh-CN" sz="1398" dirty="0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poppins-bold"/>
                <a:ea typeface="poppins-bold"/>
                <a:cs typeface="poppins-bold"/>
              </a:rPr>
              <a:t>-</a:t>
            </a:r>
            <a:r>
              <a:rPr kumimoji="1" lang="en-US" altLang="zh-CN" sz="1398" dirty="0" err="1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poppins-bold"/>
                <a:ea typeface="poppins-bold"/>
                <a:cs typeface="poppins-bold"/>
              </a:rPr>
              <a:t>블로그</a:t>
            </a:r>
            <a:r>
              <a:rPr kumimoji="1" lang="en-US" altLang="zh-CN" sz="1398" dirty="0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poppins-bold"/>
                <a:ea typeface="poppins-bold"/>
                <a:cs typeface="poppins-bold"/>
              </a:rPr>
              <a:t>-</a:t>
            </a:r>
            <a:r>
              <a:rPr kumimoji="1" lang="ko-KR" altLang="en-US" sz="1398" dirty="0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poppins-bold"/>
                <a:ea typeface="poppins-bold"/>
                <a:cs typeface="poppins-bold"/>
              </a:rPr>
              <a:t>카페</a:t>
            </a:r>
            <a:r>
              <a:rPr kumimoji="1" lang="en-US" altLang="zh-CN" sz="1398" dirty="0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poppins-bold"/>
                <a:ea typeface="poppins-bold"/>
                <a:cs typeface="poppins-bold"/>
              </a:rPr>
              <a:t>-</a:t>
            </a:r>
            <a:r>
              <a:rPr kumimoji="1" lang="en-US" altLang="zh-CN" sz="1398" dirty="0" err="1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poppins-bold"/>
                <a:ea typeface="poppins-bold"/>
                <a:cs typeface="poppins-bold"/>
              </a:rPr>
              <a:t>홈페이지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>
            <a:off x="1740876" y="3681967"/>
            <a:ext cx="2286000" cy="533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924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Poppins"/>
                <a:ea typeface="Poppins"/>
                <a:cs typeface="Poppins"/>
              </a:rPr>
              <a:t>각 채널의 연계성 확보
정보 흐름의 원활화
고객 유입 경로 다각화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570465" y="2269122"/>
            <a:ext cx="626823" cy="579855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유기적 연결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4292" y="1799928"/>
            <a:ext cx="3397018" cy="3816011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  <a:effectLst>
            <a:outerShdw blurRad="101600" sx="101000" sy="101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694773" y="2103488"/>
            <a:ext cx="3307190" cy="3104942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90038" y="2103488"/>
            <a:ext cx="3307190" cy="3104942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587241" y="2720340"/>
            <a:ext cx="2948940" cy="5308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키워드 분석 및 선정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626374" y="3459542"/>
            <a:ext cx="2952854" cy="20649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주요 키워드 분석
경쟁사 분석 통한 기회 포착
키워드 기반 콘텐츠 전략 수립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147312" y="2525580"/>
            <a:ext cx="2090228" cy="4208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내부 링크 활용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497707" y="3213660"/>
            <a:ext cx="2695028" cy="18765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블로그 및 홈페이지 내부 링크 최적화
검색 엔진 최적화
사용자 경험 향상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5319206" y="3253325"/>
            <a:ext cx="1553587" cy="0"/>
          </a:xfrm>
          <a:prstGeom prst="line">
            <a:avLst/>
          </a:prstGeom>
          <a:noFill/>
          <a:ln w="6350" cap="sq">
            <a:solidFill>
              <a:schemeClr val="bg1"/>
            </a:solidFill>
            <a:miter/>
          </a:ln>
        </p:spPr>
      </p:cxnSp>
      <p:sp>
        <p:nvSpPr>
          <p:cNvPr id="11" name="标题 1"/>
          <p:cNvSpPr txBox="1"/>
          <p:nvPr/>
        </p:nvSpPr>
        <p:spPr>
          <a:xfrm>
            <a:off x="8622014" y="2525580"/>
            <a:ext cx="2090228" cy="4208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외부 링크 및 홍보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40952" y="3213660"/>
            <a:ext cx="2695028" cy="18765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외부 웹사이트와의 협력
소셜 미디어를 통한 홍보
인플루언서 마케팅 활용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2231006" y="2951255"/>
            <a:ext cx="1358014" cy="0"/>
          </a:xfrm>
          <a:prstGeom prst="line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/>
          </a:ln>
        </p:spPr>
      </p:cxnSp>
      <p:cxnSp>
        <p:nvCxnSpPr>
          <p:cNvPr id="14" name="标题 1"/>
          <p:cNvCxnSpPr/>
          <p:nvPr/>
        </p:nvCxnSpPr>
        <p:spPr>
          <a:xfrm>
            <a:off x="8705708" y="2951255"/>
            <a:ext cx="1360312" cy="0"/>
          </a:xfrm>
          <a:prstGeom prst="line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/>
          </a:ln>
        </p:spPr>
      </p:cxnSp>
      <p:grpSp>
        <p:nvGrpSpPr>
          <p:cNvPr id="15" name="그룹 14"/>
          <p:cNvGrpSpPr/>
          <p:nvPr/>
        </p:nvGrpSpPr>
        <p:grpSpPr>
          <a:xfrm>
            <a:off x="8108629" y="2512936"/>
            <a:ext cx="468000" cy="468000"/>
            <a:chOff x="8108629" y="2512936"/>
            <a:chExt cx="468000" cy="468000"/>
          </a:xfrm>
        </p:grpSpPr>
        <p:sp>
          <p:nvSpPr>
            <p:cNvPr id="16" name="标题 1"/>
            <p:cNvSpPr txBox="1"/>
            <p:nvPr/>
          </p:nvSpPr>
          <p:spPr>
            <a:xfrm>
              <a:off x="8108629" y="2512936"/>
              <a:ext cx="468000" cy="46800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>
              <a:outerShdw blurRad="63500" sx="102000" sy="102000" algn="ctr" rotWithShape="0">
                <a:schemeClr val="tx1"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8232299" y="2620936"/>
              <a:ext cx="220658" cy="252000"/>
            </a:xfrm>
            <a:custGeom>
              <a:avLst/>
              <a:gdLst>
                <a:gd name="connsiteX0" fmla="*/ 361901 w 630455"/>
                <a:gd name="connsiteY0" fmla="*/ 82589 h 720001"/>
                <a:gd name="connsiteX1" fmla="*/ 361901 w 630455"/>
                <a:gd name="connsiteY1" fmla="*/ 203034 h 720001"/>
                <a:gd name="connsiteX2" fmla="*/ 427179 w 630455"/>
                <a:gd name="connsiteY2" fmla="*/ 268312 h 720001"/>
                <a:gd name="connsiteX3" fmla="*/ 547624 w 630455"/>
                <a:gd name="connsiteY3" fmla="*/ 268312 h 720001"/>
                <a:gd name="connsiteX4" fmla="*/ 113812 w 630455"/>
                <a:gd name="connsiteY4" fmla="*/ 0 h 720001"/>
                <a:gd name="connsiteX5" fmla="*/ 338847 w 630455"/>
                <a:gd name="connsiteY5" fmla="*/ 0 h 720001"/>
                <a:gd name="connsiteX6" fmla="*/ 340465 w 630455"/>
                <a:gd name="connsiteY6" fmla="*/ 162 h 720001"/>
                <a:gd name="connsiteX7" fmla="*/ 340789 w 630455"/>
                <a:gd name="connsiteY7" fmla="*/ 162 h 720001"/>
                <a:gd name="connsiteX8" fmla="*/ 344106 w 630455"/>
                <a:gd name="connsiteY8" fmla="*/ 809 h 720001"/>
                <a:gd name="connsiteX9" fmla="*/ 344186 w 630455"/>
                <a:gd name="connsiteY9" fmla="*/ 809 h 720001"/>
                <a:gd name="connsiteX10" fmla="*/ 347422 w 630455"/>
                <a:gd name="connsiteY10" fmla="*/ 1942 h 720001"/>
                <a:gd name="connsiteX11" fmla="*/ 347503 w 630455"/>
                <a:gd name="connsiteY11" fmla="*/ 1942 h 720001"/>
                <a:gd name="connsiteX12" fmla="*/ 349040 w 630455"/>
                <a:gd name="connsiteY12" fmla="*/ 2670 h 720001"/>
                <a:gd name="connsiteX13" fmla="*/ 349121 w 630455"/>
                <a:gd name="connsiteY13" fmla="*/ 2670 h 720001"/>
                <a:gd name="connsiteX14" fmla="*/ 350576 w 630455"/>
                <a:gd name="connsiteY14" fmla="*/ 3479 h 720001"/>
                <a:gd name="connsiteX15" fmla="*/ 350819 w 630455"/>
                <a:gd name="connsiteY15" fmla="*/ 3640 h 720001"/>
                <a:gd name="connsiteX16" fmla="*/ 352033 w 630455"/>
                <a:gd name="connsiteY16" fmla="*/ 4449 h 720001"/>
                <a:gd name="connsiteX17" fmla="*/ 352194 w 630455"/>
                <a:gd name="connsiteY17" fmla="*/ 4530 h 720001"/>
                <a:gd name="connsiteX18" fmla="*/ 353408 w 630455"/>
                <a:gd name="connsiteY18" fmla="*/ 5501 h 720001"/>
                <a:gd name="connsiteX19" fmla="*/ 353651 w 630455"/>
                <a:gd name="connsiteY19" fmla="*/ 5743 h 720001"/>
                <a:gd name="connsiteX20" fmla="*/ 354864 w 630455"/>
                <a:gd name="connsiteY20" fmla="*/ 6876 h 720001"/>
                <a:gd name="connsiteX21" fmla="*/ 623418 w 630455"/>
                <a:gd name="connsiteY21" fmla="*/ 275430 h 720001"/>
                <a:gd name="connsiteX22" fmla="*/ 624551 w 630455"/>
                <a:gd name="connsiteY22" fmla="*/ 276643 h 720001"/>
                <a:gd name="connsiteX23" fmla="*/ 624793 w 630455"/>
                <a:gd name="connsiteY23" fmla="*/ 276886 h 720001"/>
                <a:gd name="connsiteX24" fmla="*/ 625764 w 630455"/>
                <a:gd name="connsiteY24" fmla="*/ 278180 h 720001"/>
                <a:gd name="connsiteX25" fmla="*/ 625845 w 630455"/>
                <a:gd name="connsiteY25" fmla="*/ 278342 h 720001"/>
                <a:gd name="connsiteX26" fmla="*/ 626734 w 630455"/>
                <a:gd name="connsiteY26" fmla="*/ 279637 h 720001"/>
                <a:gd name="connsiteX27" fmla="*/ 626896 w 630455"/>
                <a:gd name="connsiteY27" fmla="*/ 279798 h 720001"/>
                <a:gd name="connsiteX28" fmla="*/ 627705 w 630455"/>
                <a:gd name="connsiteY28" fmla="*/ 281254 h 720001"/>
                <a:gd name="connsiteX29" fmla="*/ 628433 w 630455"/>
                <a:gd name="connsiteY29" fmla="*/ 282791 h 720001"/>
                <a:gd name="connsiteX30" fmla="*/ 629646 w 630455"/>
                <a:gd name="connsiteY30" fmla="*/ 286107 h 720001"/>
                <a:gd name="connsiteX31" fmla="*/ 630293 w 630455"/>
                <a:gd name="connsiteY31" fmla="*/ 289424 h 720001"/>
                <a:gd name="connsiteX32" fmla="*/ 630293 w 630455"/>
                <a:gd name="connsiteY32" fmla="*/ 289667 h 720001"/>
                <a:gd name="connsiteX33" fmla="*/ 630455 w 630455"/>
                <a:gd name="connsiteY33" fmla="*/ 291285 h 720001"/>
                <a:gd name="connsiteX34" fmla="*/ 630455 w 630455"/>
                <a:gd name="connsiteY34" fmla="*/ 292579 h 720001"/>
                <a:gd name="connsiteX35" fmla="*/ 630455 w 630455"/>
                <a:gd name="connsiteY35" fmla="*/ 606189 h 720001"/>
                <a:gd name="connsiteX36" fmla="*/ 516644 w 630455"/>
                <a:gd name="connsiteY36" fmla="*/ 720001 h 720001"/>
                <a:gd name="connsiteX37" fmla="*/ 113812 w 630455"/>
                <a:gd name="connsiteY37" fmla="*/ 720001 h 720001"/>
                <a:gd name="connsiteX38" fmla="*/ 0 w 630455"/>
                <a:gd name="connsiteY38" fmla="*/ 606189 h 720001"/>
                <a:gd name="connsiteX39" fmla="*/ 0 w 630455"/>
                <a:gd name="connsiteY39" fmla="*/ 113812 h 720001"/>
                <a:gd name="connsiteX40" fmla="*/ 113812 w 630455"/>
                <a:gd name="connsiteY40" fmla="*/ 0 h 720001"/>
              </a:gdLst>
              <a:ahLst/>
              <a:cxnLst/>
              <a:rect l="l" t="t" r="r" b="b"/>
              <a:pathLst>
                <a:path w="630455" h="720001">
                  <a:moveTo>
                    <a:pt x="361901" y="82589"/>
                  </a:moveTo>
                  <a:lnTo>
                    <a:pt x="361901" y="203034"/>
                  </a:lnTo>
                  <a:cubicBezTo>
                    <a:pt x="361901" y="239030"/>
                    <a:pt x="391183" y="268312"/>
                    <a:pt x="427179" y="268312"/>
                  </a:cubicBezTo>
                  <a:lnTo>
                    <a:pt x="547624" y="268312"/>
                  </a:lnTo>
                  <a:close/>
                  <a:moveTo>
                    <a:pt x="113812" y="0"/>
                  </a:moveTo>
                  <a:lnTo>
                    <a:pt x="338847" y="0"/>
                  </a:lnTo>
                  <a:cubicBezTo>
                    <a:pt x="339414" y="81"/>
                    <a:pt x="339899" y="81"/>
                    <a:pt x="340465" y="162"/>
                  </a:cubicBezTo>
                  <a:lnTo>
                    <a:pt x="340789" y="162"/>
                  </a:lnTo>
                  <a:cubicBezTo>
                    <a:pt x="341922" y="324"/>
                    <a:pt x="343054" y="485"/>
                    <a:pt x="344106" y="809"/>
                  </a:cubicBezTo>
                  <a:lnTo>
                    <a:pt x="344186" y="809"/>
                  </a:lnTo>
                  <a:cubicBezTo>
                    <a:pt x="345238" y="1052"/>
                    <a:pt x="346371" y="1456"/>
                    <a:pt x="347422" y="1942"/>
                  </a:cubicBezTo>
                  <a:lnTo>
                    <a:pt x="347503" y="1942"/>
                  </a:lnTo>
                  <a:cubicBezTo>
                    <a:pt x="348069" y="2184"/>
                    <a:pt x="348555" y="2427"/>
                    <a:pt x="349040" y="2670"/>
                  </a:cubicBezTo>
                  <a:lnTo>
                    <a:pt x="349121" y="2670"/>
                  </a:lnTo>
                  <a:cubicBezTo>
                    <a:pt x="349606" y="2912"/>
                    <a:pt x="350091" y="3155"/>
                    <a:pt x="350576" y="3479"/>
                  </a:cubicBezTo>
                  <a:cubicBezTo>
                    <a:pt x="350657" y="3560"/>
                    <a:pt x="350739" y="3560"/>
                    <a:pt x="350819" y="3640"/>
                  </a:cubicBezTo>
                  <a:cubicBezTo>
                    <a:pt x="351224" y="3883"/>
                    <a:pt x="351628" y="4126"/>
                    <a:pt x="352033" y="4449"/>
                  </a:cubicBezTo>
                  <a:cubicBezTo>
                    <a:pt x="352113" y="4449"/>
                    <a:pt x="352113" y="4530"/>
                    <a:pt x="352194" y="4530"/>
                  </a:cubicBezTo>
                  <a:lnTo>
                    <a:pt x="353408" y="5501"/>
                  </a:lnTo>
                  <a:lnTo>
                    <a:pt x="353651" y="5743"/>
                  </a:lnTo>
                  <a:cubicBezTo>
                    <a:pt x="354055" y="6148"/>
                    <a:pt x="354459" y="6472"/>
                    <a:pt x="354864" y="6876"/>
                  </a:cubicBezTo>
                  <a:lnTo>
                    <a:pt x="623418" y="275430"/>
                  </a:lnTo>
                  <a:cubicBezTo>
                    <a:pt x="623822" y="275835"/>
                    <a:pt x="624227" y="276239"/>
                    <a:pt x="624551" y="276643"/>
                  </a:cubicBezTo>
                  <a:lnTo>
                    <a:pt x="624793" y="276886"/>
                  </a:lnTo>
                  <a:cubicBezTo>
                    <a:pt x="625117" y="277291"/>
                    <a:pt x="625440" y="277776"/>
                    <a:pt x="625764" y="278180"/>
                  </a:cubicBezTo>
                  <a:cubicBezTo>
                    <a:pt x="625764" y="278261"/>
                    <a:pt x="625845" y="278342"/>
                    <a:pt x="625845" y="278342"/>
                  </a:cubicBezTo>
                  <a:cubicBezTo>
                    <a:pt x="626168" y="278747"/>
                    <a:pt x="626491" y="279232"/>
                    <a:pt x="626734" y="279637"/>
                  </a:cubicBezTo>
                  <a:cubicBezTo>
                    <a:pt x="626815" y="279637"/>
                    <a:pt x="626815" y="279717"/>
                    <a:pt x="626896" y="279798"/>
                  </a:cubicBezTo>
                  <a:cubicBezTo>
                    <a:pt x="627139" y="280284"/>
                    <a:pt x="627462" y="280769"/>
                    <a:pt x="627705" y="281254"/>
                  </a:cubicBezTo>
                  <a:cubicBezTo>
                    <a:pt x="627948" y="281739"/>
                    <a:pt x="628190" y="282225"/>
                    <a:pt x="628433" y="282791"/>
                  </a:cubicBezTo>
                  <a:cubicBezTo>
                    <a:pt x="628918" y="283843"/>
                    <a:pt x="629323" y="284975"/>
                    <a:pt x="629646" y="286107"/>
                  </a:cubicBezTo>
                  <a:cubicBezTo>
                    <a:pt x="629889" y="287159"/>
                    <a:pt x="630132" y="288291"/>
                    <a:pt x="630293" y="289424"/>
                  </a:cubicBezTo>
                  <a:lnTo>
                    <a:pt x="630293" y="289667"/>
                  </a:lnTo>
                  <a:cubicBezTo>
                    <a:pt x="630374" y="290152"/>
                    <a:pt x="630455" y="290718"/>
                    <a:pt x="630455" y="291285"/>
                  </a:cubicBezTo>
                  <a:lnTo>
                    <a:pt x="630455" y="292579"/>
                  </a:lnTo>
                  <a:lnTo>
                    <a:pt x="630455" y="606189"/>
                  </a:lnTo>
                  <a:cubicBezTo>
                    <a:pt x="630455" y="668959"/>
                    <a:pt x="579414" y="720001"/>
                    <a:pt x="516644" y="720001"/>
                  </a:cubicBezTo>
                  <a:lnTo>
                    <a:pt x="113812" y="720001"/>
                  </a:lnTo>
                  <a:cubicBezTo>
                    <a:pt x="51042" y="720001"/>
                    <a:pt x="0" y="668959"/>
                    <a:pt x="0" y="606189"/>
                  </a:cubicBezTo>
                  <a:lnTo>
                    <a:pt x="0" y="113812"/>
                  </a:lnTo>
                  <a:cubicBezTo>
                    <a:pt x="0" y="51042"/>
                    <a:pt x="51042" y="0"/>
                    <a:pt x="113812" y="0"/>
                  </a:cubicBezTo>
                  <a:close/>
                </a:path>
              </a:pathLst>
            </a:custGeom>
            <a:solidFill>
              <a:schemeClr val="bg1"/>
            </a:solidFill>
            <a:ln w="12700" cap="sq">
              <a:noFill/>
              <a:miter/>
            </a:ln>
            <a:effectLst>
              <a:outerShdw blurRad="63500" sx="102000" sy="102000" algn="ctr" rotWithShape="0">
                <a:schemeClr val="tx1"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8" name="标题 1"/>
          <p:cNvSpPr txBox="1"/>
          <p:nvPr/>
        </p:nvSpPr>
        <p:spPr>
          <a:xfrm>
            <a:off x="1590624" y="2512936"/>
            <a:ext cx="468000" cy="468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93145" y="2613406"/>
            <a:ext cx="262959" cy="262955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9525" cap="sq">
            <a:noFill/>
            <a:round/>
            <a:headEnd/>
            <a:tailEnd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802774" y="2064398"/>
            <a:ext cx="600054" cy="600054"/>
          </a:xfrm>
          <a:prstGeom prst="ellipse">
            <a:avLst/>
          </a:prstGeom>
          <a:solidFill>
            <a:schemeClr val="bg1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922801" y="2194771"/>
            <a:ext cx="360000" cy="33930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SEO 강화 전략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8100000">
            <a:off x="1497659" y="1415742"/>
            <a:ext cx="1120289" cy="1120289"/>
          </a:xfrm>
          <a:prstGeom prst="teardrop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798857" y="1976190"/>
            <a:ext cx="8091332" cy="7918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유용한 정보 제공
고객의 관심사에 맞춘 콘텐츠 제작
지속적인 업데이트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798856" y="1512450"/>
            <a:ext cx="8091332" cy="3267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정보 제공 콘텐츠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566028" y="1484111"/>
            <a:ext cx="983550" cy="9835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815763" y="1763987"/>
            <a:ext cx="484082" cy="42379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100000">
            <a:off x="1497659" y="3028409"/>
            <a:ext cx="1120289" cy="1120289"/>
          </a:xfrm>
          <a:prstGeom prst="teardrop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98857" y="3588857"/>
            <a:ext cx="8091332" cy="7918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고객 후기 활용
제품 비교 포스팅
신뢰성 있는 정보 제공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798856" y="3125117"/>
            <a:ext cx="8091332" cy="3267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B3201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후기 및 비교형 포스팅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566028" y="3096778"/>
            <a:ext cx="983550" cy="9835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815763" y="3364649"/>
            <a:ext cx="484082" cy="447809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2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8100000">
            <a:off x="1497659" y="4641076"/>
            <a:ext cx="1120289" cy="1120289"/>
          </a:xfrm>
          <a:prstGeom prst="teardrop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798857" y="5201524"/>
            <a:ext cx="8091332" cy="7918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카드뉴스 활용
비주얼 콘텐츠 제작
SNS를 통한 확산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798856" y="4737784"/>
            <a:ext cx="8091332" cy="3267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카드뉴스 및 비주얼 콘텐츠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566028" y="4709445"/>
            <a:ext cx="983550" cy="9835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815763" y="4977316"/>
            <a:ext cx="484082" cy="447809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콘텐츠 전략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alphaModFix/>
          </a:blip>
          <a:srcRect l="17476" t="1336" r="42712" b="2729"/>
          <a:stretch>
            <a:fillRect/>
          </a:stretch>
        </p:blipFill>
        <p:spPr>
          <a:xfrm>
            <a:off x="0" y="0"/>
            <a:ext cx="4574232" cy="6177438"/>
          </a:xfrm>
          <a:custGeom>
            <a:avLst/>
            <a:gdLst>
              <a:gd name="connsiteX0" fmla="*/ 0 w 4574232"/>
              <a:gd name="connsiteY0" fmla="*/ 0 h 6177438"/>
              <a:gd name="connsiteX1" fmla="*/ 4574232 w 4574232"/>
              <a:gd name="connsiteY1" fmla="*/ 0 h 6177438"/>
              <a:gd name="connsiteX2" fmla="*/ 4574232 w 4574232"/>
              <a:gd name="connsiteY2" fmla="*/ 6177438 h 6177438"/>
              <a:gd name="connsiteX3" fmla="*/ 0 w 4574232"/>
              <a:gd name="connsiteY3" fmla="*/ 6177438 h 6177438"/>
            </a:gdLst>
            <a:ahLst/>
            <a:cxnLst/>
            <a:rect l="l" t="t" r="r" b="b"/>
            <a:pathLst>
              <a:path w="4574232" h="6177438">
                <a:moveTo>
                  <a:pt x="0" y="0"/>
                </a:moveTo>
                <a:lnTo>
                  <a:pt x="4574232" y="0"/>
                </a:lnTo>
                <a:lnTo>
                  <a:pt x="4574232" y="6177438"/>
                </a:lnTo>
                <a:lnTo>
                  <a:pt x="0" y="61774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399006" y="810735"/>
            <a:ext cx="1449863" cy="19372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5514697" y="2786103"/>
            <a:ext cx="1550032" cy="45719"/>
          </a:xfrm>
          <a:custGeom>
            <a:avLst/>
            <a:gdLst>
              <a:gd name="connsiteX0" fmla="*/ 0 w 1550032"/>
              <a:gd name="connsiteY0" fmla="*/ 0 h 45719"/>
              <a:gd name="connsiteX1" fmla="*/ 514982 w 1550032"/>
              <a:gd name="connsiteY1" fmla="*/ 0 h 45719"/>
              <a:gd name="connsiteX2" fmla="*/ 1550032 w 1550032"/>
              <a:gd name="connsiteY2" fmla="*/ 0 h 45719"/>
              <a:gd name="connsiteX3" fmla="*/ 1550032 w 1550032"/>
              <a:gd name="connsiteY3" fmla="*/ 45719 h 45719"/>
              <a:gd name="connsiteX4" fmla="*/ 514982 w 1550032"/>
              <a:gd name="connsiteY4" fmla="*/ 45719 h 45719"/>
              <a:gd name="connsiteX5" fmla="*/ 0 w 1550032"/>
              <a:gd name="connsiteY5" fmla="*/ 45719 h 45719"/>
            </a:gdLst>
            <a:ahLst/>
            <a:cxnLst/>
            <a:rect l="l" t="t" r="r" b="b"/>
            <a:pathLst>
              <a:path w="1550032" h="45719">
                <a:moveTo>
                  <a:pt x="0" y="0"/>
                </a:moveTo>
                <a:lnTo>
                  <a:pt x="514982" y="0"/>
                </a:lnTo>
                <a:lnTo>
                  <a:pt x="1550032" y="0"/>
                </a:lnTo>
                <a:lnTo>
                  <a:pt x="1550032" y="45719"/>
                </a:lnTo>
                <a:lnTo>
                  <a:pt x="514982" y="45719"/>
                </a:lnTo>
                <a:lnTo>
                  <a:pt x="0" y="4571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tx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1"/>
            <a:ext cx="4574232" cy="6177439"/>
          </a:xfrm>
          <a:custGeom>
            <a:avLst/>
            <a:gdLst>
              <a:gd name="connsiteX0" fmla="*/ 4574232 w 4574232"/>
              <a:gd name="connsiteY0" fmla="*/ 0 h 6177439"/>
              <a:gd name="connsiteX1" fmla="*/ 0 w 4574232"/>
              <a:gd name="connsiteY1" fmla="*/ 0 h 6177439"/>
              <a:gd name="connsiteX2" fmla="*/ 0 w 4574232"/>
              <a:gd name="connsiteY2" fmla="*/ 1296859 h 6177439"/>
              <a:gd name="connsiteX3" fmla="*/ 2744106 w 4574232"/>
              <a:gd name="connsiteY3" fmla="*/ 6177439 h 6177439"/>
              <a:gd name="connsiteX4" fmla="*/ 4574232 w 4574232"/>
              <a:gd name="connsiteY4" fmla="*/ 6177439 h 6177439"/>
            </a:gdLst>
            <a:ahLst/>
            <a:cxnLst/>
            <a:rect l="l" t="t" r="r" b="b"/>
            <a:pathLst>
              <a:path w="4574232" h="6177439">
                <a:moveTo>
                  <a:pt x="4574232" y="0"/>
                </a:moveTo>
                <a:lnTo>
                  <a:pt x="0" y="0"/>
                </a:lnTo>
                <a:lnTo>
                  <a:pt x="0" y="1296859"/>
                </a:lnTo>
                <a:lnTo>
                  <a:pt x="2744106" y="6177439"/>
                </a:lnTo>
                <a:lnTo>
                  <a:pt x="4574232" y="617743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9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0" y="0"/>
            <a:ext cx="4574232" cy="6177436"/>
          </a:xfrm>
          <a:custGeom>
            <a:avLst/>
            <a:gdLst>
              <a:gd name="connsiteX0" fmla="*/ 4574232 w 4574232"/>
              <a:gd name="connsiteY0" fmla="*/ 0 h 6177436"/>
              <a:gd name="connsiteX1" fmla="*/ 0 w 4574232"/>
              <a:gd name="connsiteY1" fmla="*/ 0 h 6177436"/>
              <a:gd name="connsiteX2" fmla="*/ 0 w 4574232"/>
              <a:gd name="connsiteY2" fmla="*/ 1185090 h 6177436"/>
              <a:gd name="connsiteX3" fmla="*/ 4574232 w 4574232"/>
              <a:gd name="connsiteY3" fmla="*/ 6177436 h 6177436"/>
            </a:gdLst>
            <a:ahLst/>
            <a:cxnLst/>
            <a:rect l="l" t="t" r="r" b="b"/>
            <a:pathLst>
              <a:path w="4574232" h="6177436">
                <a:moveTo>
                  <a:pt x="4574232" y="0"/>
                </a:moveTo>
                <a:lnTo>
                  <a:pt x="0" y="0"/>
                </a:lnTo>
                <a:lnTo>
                  <a:pt x="0" y="1185090"/>
                </a:lnTo>
                <a:lnTo>
                  <a:pt x="4574232" y="6177436"/>
                </a:lnTo>
                <a:close/>
              </a:path>
            </a:pathLst>
          </a:custGeom>
          <a:solidFill>
            <a:schemeClr val="accent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6177438"/>
            <a:ext cx="12192000" cy="680562"/>
          </a:xfrm>
          <a:custGeom>
            <a:avLst/>
            <a:gdLst>
              <a:gd name="connsiteX0" fmla="*/ 0 w 12192000"/>
              <a:gd name="connsiteY0" fmla="*/ 0 h 680562"/>
              <a:gd name="connsiteX1" fmla="*/ 12192000 w 12192000"/>
              <a:gd name="connsiteY1" fmla="*/ 0 h 680562"/>
              <a:gd name="connsiteX2" fmla="*/ 12192000 w 12192000"/>
              <a:gd name="connsiteY2" fmla="*/ 680562 h 680562"/>
              <a:gd name="connsiteX3" fmla="*/ 0 w 12192000"/>
              <a:gd name="connsiteY3" fmla="*/ 680562 h 680562"/>
            </a:gdLst>
            <a:ahLst/>
            <a:cxnLst/>
            <a:rect l="l" t="t" r="r" b="b"/>
            <a:pathLst>
              <a:path w="12192000" h="680562">
                <a:moveTo>
                  <a:pt x="0" y="0"/>
                </a:moveTo>
                <a:lnTo>
                  <a:pt x="12192000" y="0"/>
                </a:lnTo>
                <a:lnTo>
                  <a:pt x="12192000" y="680562"/>
                </a:lnTo>
                <a:lnTo>
                  <a:pt x="0" y="68056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41388" y="874339"/>
            <a:ext cx="2465612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FFFFFF">
                    <a:alpha val="5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306388" y="6430406"/>
            <a:ext cx="809626" cy="174626"/>
          </a:xfrm>
          <a:custGeom>
            <a:avLst/>
            <a:gdLst>
              <a:gd name="connsiteX0" fmla="*/ 722313 w 809626"/>
              <a:gd name="connsiteY0" fmla="*/ 0 h 174626"/>
              <a:gd name="connsiteX1" fmla="*/ 809626 w 809626"/>
              <a:gd name="connsiteY1" fmla="*/ 87313 h 174626"/>
              <a:gd name="connsiteX2" fmla="*/ 722313 w 809626"/>
              <a:gd name="connsiteY2" fmla="*/ 174626 h 174626"/>
              <a:gd name="connsiteX3" fmla="*/ 635000 w 809626"/>
              <a:gd name="connsiteY3" fmla="*/ 87313 h 174626"/>
              <a:gd name="connsiteX4" fmla="*/ 722313 w 809626"/>
              <a:gd name="connsiteY4" fmla="*/ 0 h 174626"/>
              <a:gd name="connsiteX5" fmla="*/ 404813 w 809626"/>
              <a:gd name="connsiteY5" fmla="*/ 0 h 174626"/>
              <a:gd name="connsiteX6" fmla="*/ 492126 w 809626"/>
              <a:gd name="connsiteY6" fmla="*/ 87313 h 174626"/>
              <a:gd name="connsiteX7" fmla="*/ 404813 w 809626"/>
              <a:gd name="connsiteY7" fmla="*/ 174626 h 174626"/>
              <a:gd name="connsiteX8" fmla="*/ 317500 w 809626"/>
              <a:gd name="connsiteY8" fmla="*/ 87313 h 174626"/>
              <a:gd name="connsiteX9" fmla="*/ 404813 w 809626"/>
              <a:gd name="connsiteY9" fmla="*/ 0 h 174626"/>
              <a:gd name="connsiteX10" fmla="*/ 87313 w 809626"/>
              <a:gd name="connsiteY10" fmla="*/ 0 h 174626"/>
              <a:gd name="connsiteX11" fmla="*/ 174626 w 809626"/>
              <a:gd name="connsiteY11" fmla="*/ 87313 h 174626"/>
              <a:gd name="connsiteX12" fmla="*/ 87313 w 809626"/>
              <a:gd name="connsiteY12" fmla="*/ 174626 h 174626"/>
              <a:gd name="connsiteX13" fmla="*/ 0 w 809626"/>
              <a:gd name="connsiteY13" fmla="*/ 87313 h 174626"/>
              <a:gd name="connsiteX14" fmla="*/ 87313 w 809626"/>
              <a:gd name="connsiteY14" fmla="*/ 0 h 174626"/>
            </a:gdLst>
            <a:ahLst/>
            <a:cxnLst/>
            <a:rect l="l" t="t" r="r" b="b"/>
            <a:pathLst>
              <a:path w="809626" h="174626">
                <a:moveTo>
                  <a:pt x="722313" y="0"/>
                </a:moveTo>
                <a:cubicBezTo>
                  <a:pt x="770535" y="0"/>
                  <a:pt x="809626" y="39091"/>
                  <a:pt x="809626" y="87313"/>
                </a:cubicBezTo>
                <a:cubicBezTo>
                  <a:pt x="809626" y="135535"/>
                  <a:pt x="770535" y="174626"/>
                  <a:pt x="722313" y="174626"/>
                </a:cubicBezTo>
                <a:cubicBezTo>
                  <a:pt x="674091" y="174626"/>
                  <a:pt x="635000" y="135535"/>
                  <a:pt x="635000" y="87313"/>
                </a:cubicBezTo>
                <a:cubicBezTo>
                  <a:pt x="635000" y="39091"/>
                  <a:pt x="674091" y="0"/>
                  <a:pt x="722313" y="0"/>
                </a:cubicBezTo>
                <a:close/>
                <a:moveTo>
                  <a:pt x="404813" y="0"/>
                </a:moveTo>
                <a:cubicBezTo>
                  <a:pt x="453035" y="0"/>
                  <a:pt x="492126" y="39091"/>
                  <a:pt x="492126" y="87313"/>
                </a:cubicBezTo>
                <a:cubicBezTo>
                  <a:pt x="492126" y="135535"/>
                  <a:pt x="453035" y="174626"/>
                  <a:pt x="404813" y="174626"/>
                </a:cubicBezTo>
                <a:cubicBezTo>
                  <a:pt x="356591" y="174626"/>
                  <a:pt x="317500" y="135535"/>
                  <a:pt x="317500" y="87313"/>
                </a:cubicBezTo>
                <a:cubicBezTo>
                  <a:pt x="317500" y="39091"/>
                  <a:pt x="356591" y="0"/>
                  <a:pt x="404813" y="0"/>
                </a:cubicBezTo>
                <a:close/>
                <a:moveTo>
                  <a:pt x="87313" y="0"/>
                </a:moveTo>
                <a:cubicBezTo>
                  <a:pt x="135535" y="0"/>
                  <a:pt x="174626" y="39091"/>
                  <a:pt x="174626" y="87313"/>
                </a:cubicBezTo>
                <a:cubicBezTo>
                  <a:pt x="174626" y="135535"/>
                  <a:pt x="135535" y="174626"/>
                  <a:pt x="87313" y="174626"/>
                </a:cubicBezTo>
                <a:cubicBezTo>
                  <a:pt x="39091" y="174626"/>
                  <a:pt x="0" y="135535"/>
                  <a:pt x="0" y="87313"/>
                </a:cubicBezTo>
                <a:cubicBezTo>
                  <a:pt x="0" y="39091"/>
                  <a:pt x="39091" y="0"/>
                  <a:pt x="87313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20000"/>
                  <a:lumOff val="80000"/>
                  <a:alpha val="100000"/>
                </a:schemeClr>
              </a:gs>
              <a:gs pos="36300">
                <a:schemeClr val="accent4">
                  <a:lumMod val="40000"/>
                  <a:lumOff val="60000"/>
                  <a:alpha val="100000"/>
                </a:schemeClr>
              </a:gs>
              <a:gs pos="100000">
                <a:schemeClr val="accent4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99006" y="2988529"/>
            <a:ext cx="6097669" cy="2291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운영 방식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4" y="1215242"/>
            <a:ext cx="3157570" cy="5020458"/>
          </a:xfrm>
          <a:prstGeom prst="roundRect">
            <a:avLst>
              <a:gd name="adj" fmla="val 5836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261620" dist="143891" dir="5400000" sx="98000" sy="98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4183" tIns="47092" rIns="94183" bIns="4709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51398" y="1427646"/>
            <a:ext cx="2364357" cy="2364357"/>
          </a:xfrm>
          <a:prstGeom prst="ellipse">
            <a:avLst/>
          </a:prstGeom>
          <a:solidFill>
            <a:schemeClr val="accent1">
              <a:lumMod val="10000"/>
              <a:lumOff val="9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51398" y="1427645"/>
            <a:ext cx="2364339" cy="2364355"/>
          </a:xfrm>
          <a:prstGeom prst="arc">
            <a:avLst>
              <a:gd name="adj1" fmla="val 2400754"/>
              <a:gd name="adj2" fmla="val 9711949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 flipV="1">
            <a:off x="1051406" y="1427638"/>
            <a:ext cx="2364335" cy="2364341"/>
          </a:xfrm>
          <a:prstGeom prst="arc">
            <a:avLst>
              <a:gd name="adj1" fmla="val 2400747"/>
              <a:gd name="adj2" fmla="val 9711943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50900" y="3950753"/>
            <a:ext cx="2844800" cy="5471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18000">
                      <a:srgbClr val="F34C46">
                        <a:alpha val="100000"/>
                      </a:srgbClr>
                    </a:gs>
                    <a:gs pos="93000">
                      <a:srgbClr val="E5160F">
                        <a:alpha val="100000"/>
                      </a:srgbClr>
                    </a:gs>
                  </a:gsLst>
                  <a:lin ang="5400000" scaled="0"/>
                </a:gradFill>
                <a:latin typeface="poppins-bold"/>
                <a:ea typeface="poppins-bold"/>
                <a:cs typeface="poppins-bold"/>
              </a:rPr>
              <a:t>정보형 글 작성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51216" y="4572684"/>
            <a:ext cx="2845786" cy="13302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주 2회 정보형 글 게시
회원 참여 유도
키워드 반영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59535" y="1215242"/>
            <a:ext cx="3157570" cy="5017638"/>
          </a:xfrm>
          <a:prstGeom prst="roundRect">
            <a:avLst>
              <a:gd name="adj" fmla="val 6908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261620" dist="143891" dir="5400000" sx="98000" sy="98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4183" tIns="47092" rIns="94183" bIns="4709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15609" y="1427646"/>
            <a:ext cx="2364357" cy="2364357"/>
          </a:xfrm>
          <a:prstGeom prst="ellipse">
            <a:avLst/>
          </a:prstGeom>
          <a:solidFill>
            <a:schemeClr val="accent1">
              <a:lumMod val="10000"/>
              <a:lumOff val="9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15608" y="1427645"/>
            <a:ext cx="2364339" cy="2364355"/>
          </a:xfrm>
          <a:prstGeom prst="arc">
            <a:avLst>
              <a:gd name="adj1" fmla="val 2400754"/>
              <a:gd name="adj2" fmla="val 9711949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4815618" y="1427638"/>
            <a:ext cx="2364335" cy="2364341"/>
          </a:xfrm>
          <a:prstGeom prst="arc">
            <a:avLst>
              <a:gd name="adj1" fmla="val 2400747"/>
              <a:gd name="adj2" fmla="val 9711943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10100" y="3950753"/>
            <a:ext cx="2844800" cy="545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18000">
                      <a:srgbClr val="F34C46">
                        <a:alpha val="100000"/>
                      </a:srgbClr>
                    </a:gs>
                    <a:gs pos="93000">
                      <a:srgbClr val="E5160F">
                        <a:alpha val="100000"/>
                      </a:srgbClr>
                    </a:gs>
                  </a:gsLst>
                  <a:lin ang="5400000" scaled="0"/>
                </a:gradFill>
                <a:latin typeface="poppins-bold"/>
                <a:ea typeface="poppins-bold"/>
                <a:cs typeface="poppins-bold"/>
              </a:rPr>
              <a:t>댓글 활동 및 질문 게시판 운영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15427" y="4572684"/>
            <a:ext cx="2845786" cy="133281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활발한 댓글 활동 유도
질문 게시판 운영
회원 간 소통 강화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23746" y="1215242"/>
            <a:ext cx="3157570" cy="5020458"/>
          </a:xfrm>
          <a:prstGeom prst="roundRect">
            <a:avLst>
              <a:gd name="adj" fmla="val 5836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261620" dist="143891" dir="5400000" sx="98000" sy="98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4183" tIns="47092" rIns="94183" bIns="4709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579821" y="1427646"/>
            <a:ext cx="2364357" cy="2364357"/>
          </a:xfrm>
          <a:prstGeom prst="ellipse">
            <a:avLst/>
          </a:prstGeom>
          <a:solidFill>
            <a:schemeClr val="accent1">
              <a:lumMod val="10000"/>
              <a:lumOff val="9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579820" y="1427645"/>
            <a:ext cx="2364339" cy="2364355"/>
          </a:xfrm>
          <a:prstGeom prst="arc">
            <a:avLst>
              <a:gd name="adj1" fmla="val 2400754"/>
              <a:gd name="adj2" fmla="val 9711949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 flipV="1">
            <a:off x="8579829" y="1427638"/>
            <a:ext cx="2364335" cy="2364341"/>
          </a:xfrm>
          <a:prstGeom prst="arc">
            <a:avLst>
              <a:gd name="adj1" fmla="val 2400747"/>
              <a:gd name="adj2" fmla="val 9711943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382000" y="3950753"/>
            <a:ext cx="2844800" cy="545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18000">
                      <a:srgbClr val="F34C46">
                        <a:alpha val="100000"/>
                      </a:srgbClr>
                    </a:gs>
                    <a:gs pos="93000">
                      <a:srgbClr val="E5160F">
                        <a:alpha val="100000"/>
                      </a:srgbClr>
                    </a:gs>
                  </a:gsLst>
                  <a:lin ang="5400000" scaled="0"/>
                </a:gradFill>
                <a:latin typeface="poppins-bold"/>
                <a:ea typeface="poppins-bold"/>
                <a:cs typeface="poppins-bold"/>
              </a:rPr>
              <a:t>사용자 피드백 수집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79638" y="4572684"/>
            <a:ext cx="2845786" cy="133281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회원 피드백 수집 및 반영
회원 요구 파악
개선 사항 도출</a:t>
            </a:r>
            <a:endParaRPr kumimoji="1" lang="zh-CN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>
            <a:alphaModFix/>
          </a:blip>
          <a:srcRect l="26456" t="18335" r="36254" b="25646"/>
          <a:stretch>
            <a:fillRect/>
          </a:stretch>
        </p:blipFill>
        <p:spPr>
          <a:xfrm>
            <a:off x="8775427" y="1623250"/>
            <a:ext cx="1973144" cy="1973144"/>
          </a:xfrm>
          <a:custGeom>
            <a:avLst/>
            <a:gdLst/>
            <a:ahLst/>
            <a:cxnLst/>
            <a:rect l="l" t="t" r="r" b="b"/>
            <a:pathLst>
              <a:path w="1973144" h="1973144">
                <a:moveTo>
                  <a:pt x="986572" y="0"/>
                </a:moveTo>
                <a:cubicBezTo>
                  <a:pt x="1531441" y="0"/>
                  <a:pt x="1973144" y="441703"/>
                  <a:pt x="1973144" y="986572"/>
                </a:cubicBezTo>
                <a:cubicBezTo>
                  <a:pt x="1973144" y="1531441"/>
                  <a:pt x="1531441" y="1973144"/>
                  <a:pt x="986572" y="1973144"/>
                </a:cubicBezTo>
                <a:cubicBezTo>
                  <a:pt x="441703" y="1973144"/>
                  <a:pt x="0" y="1531441"/>
                  <a:pt x="0" y="986572"/>
                </a:cubicBezTo>
                <a:cubicBezTo>
                  <a:pt x="0" y="441703"/>
                  <a:pt x="441703" y="0"/>
                  <a:pt x="986572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3">
            <a:alphaModFix/>
          </a:blip>
          <a:srcRect l="27549" t="14392" r="35162" b="29730"/>
          <a:stretch>
            <a:fillRect/>
          </a:stretch>
        </p:blipFill>
        <p:spPr>
          <a:xfrm>
            <a:off x="5011214" y="1623250"/>
            <a:ext cx="1973144" cy="1973144"/>
          </a:xfrm>
          <a:custGeom>
            <a:avLst/>
            <a:gdLst/>
            <a:ahLst/>
            <a:cxnLst/>
            <a:rect l="l" t="t" r="r" b="b"/>
            <a:pathLst>
              <a:path w="1973144" h="1973144">
                <a:moveTo>
                  <a:pt x="986572" y="0"/>
                </a:moveTo>
                <a:cubicBezTo>
                  <a:pt x="1531441" y="0"/>
                  <a:pt x="1973144" y="441703"/>
                  <a:pt x="1973144" y="986572"/>
                </a:cubicBezTo>
                <a:cubicBezTo>
                  <a:pt x="1973144" y="1531441"/>
                  <a:pt x="1531441" y="1973144"/>
                  <a:pt x="986572" y="1973144"/>
                </a:cubicBezTo>
                <a:cubicBezTo>
                  <a:pt x="441703" y="1973144"/>
                  <a:pt x="0" y="1531441"/>
                  <a:pt x="0" y="986572"/>
                </a:cubicBezTo>
                <a:cubicBezTo>
                  <a:pt x="0" y="441703"/>
                  <a:pt x="441703" y="0"/>
                  <a:pt x="986572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4">
            <a:alphaModFix/>
          </a:blip>
          <a:srcRect l="27189" t="23252" r="37967" b="27028"/>
          <a:stretch>
            <a:fillRect/>
          </a:stretch>
        </p:blipFill>
        <p:spPr>
          <a:xfrm>
            <a:off x="1247004" y="1623250"/>
            <a:ext cx="1973144" cy="1973144"/>
          </a:xfrm>
          <a:custGeom>
            <a:avLst/>
            <a:gdLst/>
            <a:ahLst/>
            <a:cxnLst/>
            <a:rect l="l" t="t" r="r" b="b"/>
            <a:pathLst>
              <a:path w="1973144" h="1973144">
                <a:moveTo>
                  <a:pt x="986572" y="0"/>
                </a:moveTo>
                <a:cubicBezTo>
                  <a:pt x="1531441" y="0"/>
                  <a:pt x="1973144" y="441703"/>
                  <a:pt x="1973144" y="986572"/>
                </a:cubicBezTo>
                <a:cubicBezTo>
                  <a:pt x="1973144" y="1531441"/>
                  <a:pt x="1531441" y="1973144"/>
                  <a:pt x="986572" y="1973144"/>
                </a:cubicBezTo>
                <a:cubicBezTo>
                  <a:pt x="441703" y="1973144"/>
                  <a:pt x="0" y="1531441"/>
                  <a:pt x="0" y="986572"/>
                </a:cubicBezTo>
                <a:cubicBezTo>
                  <a:pt x="0" y="441703"/>
                  <a:pt x="441703" y="0"/>
                  <a:pt x="98657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4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카페 운영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alphaModFix/>
          </a:blip>
          <a:srcRect l="34744" t="6769" r="21237" b="7355"/>
          <a:stretch>
            <a:fillRect/>
          </a:stretch>
        </p:blipFill>
        <p:spPr>
          <a:xfrm>
            <a:off x="7183325" y="1204477"/>
            <a:ext cx="4025094" cy="4855445"/>
          </a:xfrm>
          <a:custGeom>
            <a:avLst/>
            <a:gdLst/>
            <a:ahLst/>
            <a:cxnLst/>
            <a:rect l="l" t="t" r="r" b="b"/>
            <a:pathLst>
              <a:path w="4025094" h="4855445">
                <a:moveTo>
                  <a:pt x="0" y="0"/>
                </a:moveTo>
                <a:lnTo>
                  <a:pt x="4025094" y="0"/>
                </a:lnTo>
                <a:lnTo>
                  <a:pt x="4025094" y="4855445"/>
                </a:lnTo>
                <a:lnTo>
                  <a:pt x="0" y="4855445"/>
                </a:lnTo>
                <a:close/>
              </a:path>
            </a:pathLst>
          </a:custGeom>
          <a:noFill/>
          <a:ln>
            <a:noFill/>
          </a:ln>
        </p:spPr>
      </p:pic>
      <p:grpSp>
        <p:nvGrpSpPr>
          <p:cNvPr id="4" name="그룹 3"/>
          <p:cNvGrpSpPr/>
          <p:nvPr/>
        </p:nvGrpSpPr>
        <p:grpSpPr>
          <a:xfrm>
            <a:off x="933453" y="1115249"/>
            <a:ext cx="5397006" cy="1458477"/>
            <a:chOff x="933453" y="1115249"/>
            <a:chExt cx="5397006" cy="1458477"/>
          </a:xfrm>
        </p:grpSpPr>
        <p:sp>
          <p:nvSpPr>
            <p:cNvPr id="5" name="标题 1"/>
            <p:cNvSpPr txBox="1"/>
            <p:nvPr/>
          </p:nvSpPr>
          <p:spPr>
            <a:xfrm>
              <a:off x="933453" y="1115249"/>
              <a:ext cx="5397006" cy="1458477"/>
            </a:xfrm>
            <a:prstGeom prst="roundRect">
              <a:avLst>
                <a:gd name="adj" fmla="val 5497"/>
              </a:avLst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1723561" y="1115249"/>
              <a:ext cx="4517389" cy="1458477"/>
            </a:xfrm>
            <a:prstGeom prst="roundRect">
              <a:avLst>
                <a:gd name="adj" fmla="val 2711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7" name="标题 1"/>
          <p:cNvSpPr txBox="1"/>
          <p:nvPr/>
        </p:nvSpPr>
        <p:spPr>
          <a:xfrm>
            <a:off x="1852317" y="1766064"/>
            <a:ext cx="4335873" cy="81723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85039" tIns="42520" rIns="85039" bIns="4252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주 3회 </a:t>
            </a:r>
            <a:r>
              <a:rPr kumimoji="1" lang="ko-KR" altLang="en-US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이상</a:t>
            </a: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104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키워드</a:t>
            </a: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104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중심</a:t>
            </a: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104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콘텐츠</a:t>
            </a: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104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작성</a:t>
            </a: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
</a:t>
            </a:r>
            <a:r>
              <a:rPr kumimoji="1" lang="en-US" altLang="zh-CN" sz="104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정보</a:t>
            </a: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104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제공</a:t>
            </a: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및 </a:t>
            </a:r>
            <a:r>
              <a:rPr kumimoji="1" lang="en-US" altLang="zh-CN" sz="104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교육적</a:t>
            </a: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104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콘텐츠</a:t>
            </a: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
</a:t>
            </a:r>
            <a:r>
              <a:rPr kumimoji="1" lang="en-US" altLang="zh-CN" sz="104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검색</a:t>
            </a: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104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유입</a:t>
            </a:r>
            <a:r>
              <a:rPr kumimoji="1" lang="en-US" altLang="zh-CN" sz="104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104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강화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852319" y="1325879"/>
            <a:ext cx="3606800" cy="31364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85039" tIns="42520" rIns="85039" bIns="4252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키워드 콘텐츠 작성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06728" y="1456861"/>
            <a:ext cx="850900" cy="561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3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523862" y="1354518"/>
            <a:ext cx="235495" cy="328468"/>
          </a:xfrm>
          <a:prstGeom prst="chevron">
            <a:avLst>
              <a:gd name="adj" fmla="val 6069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680151" y="1354518"/>
            <a:ext cx="235495" cy="328468"/>
          </a:xfrm>
          <a:prstGeom prst="chevron">
            <a:avLst>
              <a:gd name="adj" fmla="val 6069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933453" y="2858347"/>
            <a:ext cx="5397006" cy="1458477"/>
            <a:chOff x="933453" y="2858347"/>
            <a:chExt cx="5397006" cy="1458477"/>
          </a:xfrm>
        </p:grpSpPr>
        <p:sp>
          <p:nvSpPr>
            <p:cNvPr id="13" name="标题 1"/>
            <p:cNvSpPr txBox="1"/>
            <p:nvPr/>
          </p:nvSpPr>
          <p:spPr>
            <a:xfrm>
              <a:off x="933453" y="2858347"/>
              <a:ext cx="5397006" cy="1458477"/>
            </a:xfrm>
            <a:prstGeom prst="roundRect">
              <a:avLst>
                <a:gd name="adj" fmla="val 5497"/>
              </a:avLst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723561" y="2858347"/>
              <a:ext cx="4517389" cy="1458477"/>
            </a:xfrm>
            <a:prstGeom prst="roundRect">
              <a:avLst>
                <a:gd name="adj" fmla="val 2711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5" name="标题 1"/>
          <p:cNvSpPr txBox="1"/>
          <p:nvPr/>
        </p:nvSpPr>
        <p:spPr>
          <a:xfrm>
            <a:off x="1852317" y="3509162"/>
            <a:ext cx="4335873" cy="81723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85039" tIns="42520" rIns="85039" bIns="4252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25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실제 사용자 후기 반영
제품 비교 콘텐츠 제작
고객 신뢰도 향상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852319" y="3068977"/>
            <a:ext cx="3606800" cy="31364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85039" tIns="42520" rIns="85039" bIns="4252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비교/후기형 포스팅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95475" y="3199959"/>
            <a:ext cx="876300" cy="561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3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523862" y="3097616"/>
            <a:ext cx="235495" cy="328468"/>
          </a:xfrm>
          <a:prstGeom prst="chevron">
            <a:avLst>
              <a:gd name="adj" fmla="val 6069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680151" y="3097616"/>
            <a:ext cx="235495" cy="328468"/>
          </a:xfrm>
          <a:prstGeom prst="chevron">
            <a:avLst>
              <a:gd name="adj" fmla="val 6069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0" name="그룹 19"/>
          <p:cNvGrpSpPr/>
          <p:nvPr/>
        </p:nvGrpSpPr>
        <p:grpSpPr>
          <a:xfrm>
            <a:off x="933453" y="4601445"/>
            <a:ext cx="5397006" cy="1458477"/>
            <a:chOff x="933453" y="4601445"/>
            <a:chExt cx="5397006" cy="1458477"/>
          </a:xfrm>
        </p:grpSpPr>
        <p:sp>
          <p:nvSpPr>
            <p:cNvPr id="21" name="标题 1"/>
            <p:cNvSpPr txBox="1"/>
            <p:nvPr/>
          </p:nvSpPr>
          <p:spPr>
            <a:xfrm>
              <a:off x="933453" y="4601445"/>
              <a:ext cx="5397006" cy="1458477"/>
            </a:xfrm>
            <a:prstGeom prst="roundRect">
              <a:avLst>
                <a:gd name="adj" fmla="val 5497"/>
              </a:avLst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723561" y="4601445"/>
              <a:ext cx="4517389" cy="1458477"/>
            </a:xfrm>
            <a:prstGeom prst="roundRect">
              <a:avLst>
                <a:gd name="adj" fmla="val 2711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3" name="标题 1"/>
          <p:cNvSpPr txBox="1"/>
          <p:nvPr/>
        </p:nvSpPr>
        <p:spPr>
          <a:xfrm>
            <a:off x="1852317" y="5252260"/>
            <a:ext cx="4335873" cy="81723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85039" tIns="42520" rIns="85039" bIns="4252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25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내부 링크 최적화
블로그 내 유입 경로 다각화
사용자 경험 향상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852319" y="4812075"/>
            <a:ext cx="3606800" cy="31364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85039" tIns="42520" rIns="85039" bIns="4252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내부링크 활용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73383" y="4943057"/>
            <a:ext cx="914400" cy="561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3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523862" y="4840714"/>
            <a:ext cx="235495" cy="328468"/>
          </a:xfrm>
          <a:prstGeom prst="chevron">
            <a:avLst>
              <a:gd name="adj" fmla="val 6069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680151" y="4840714"/>
            <a:ext cx="235495" cy="328468"/>
          </a:xfrm>
          <a:prstGeom prst="chevron">
            <a:avLst>
              <a:gd name="adj" fmla="val 6069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블로그 운영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174331" y="815531"/>
            <a:ext cx="6926817" cy="14482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90000"/>
              </a:lnSpc>
            </a:pPr>
            <a:r>
              <a:rPr kumimoji="1" lang="en-US" altLang="zh-CN" sz="96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228438" y="3498764"/>
            <a:ext cx="46883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ko-KR" altLang="en-US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</a:rPr>
              <a:t>고객 니즈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457418" y="3498764"/>
            <a:ext cx="4701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ko-KR" altLang="en-US" sz="18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현황 및 문제점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228438" y="4738727"/>
            <a:ext cx="4694572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전략 개요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457418" y="4738727"/>
            <a:ext cx="4697992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운영 방식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05328" y="615391"/>
            <a:ext cx="697139" cy="69713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94598" y="1825893"/>
            <a:ext cx="437922" cy="43792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228438" y="5978691"/>
            <a:ext cx="4694572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성과 측정 방식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457418" y="5978691"/>
            <a:ext cx="4697992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ko-KR" altLang="en-US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</a:rPr>
              <a:t>결론</a:t>
            </a:r>
            <a:endParaRPr kumimoji="1" lang="zh-CN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E703EB-C1C5-2499-8EA5-61264BC5C5F5}"/>
              </a:ext>
            </a:extLst>
          </p:cNvPr>
          <p:cNvSpPr txBox="1"/>
          <p:nvPr/>
        </p:nvSpPr>
        <p:spPr>
          <a:xfrm>
            <a:off x="1179141" y="3198977"/>
            <a:ext cx="131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Part 2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492B44-1ACD-3961-4175-ADC62BE4CFDD}"/>
              </a:ext>
            </a:extLst>
          </p:cNvPr>
          <p:cNvSpPr txBox="1"/>
          <p:nvPr/>
        </p:nvSpPr>
        <p:spPr>
          <a:xfrm>
            <a:off x="6390908" y="3198977"/>
            <a:ext cx="131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Part 3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A7E4E5-B2E8-1C4B-8E38-634B9AF05A4D}"/>
              </a:ext>
            </a:extLst>
          </p:cNvPr>
          <p:cNvSpPr txBox="1"/>
          <p:nvPr/>
        </p:nvSpPr>
        <p:spPr>
          <a:xfrm>
            <a:off x="6390907" y="4472167"/>
            <a:ext cx="131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Part 5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64E72D-E6D3-D593-662B-8EB5001DE9B7}"/>
              </a:ext>
            </a:extLst>
          </p:cNvPr>
          <p:cNvSpPr txBox="1"/>
          <p:nvPr/>
        </p:nvSpPr>
        <p:spPr>
          <a:xfrm>
            <a:off x="1174331" y="4454552"/>
            <a:ext cx="131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Part 4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E016A2C-8AE1-4F6E-3FC2-6B4FFFC5CD36}"/>
              </a:ext>
            </a:extLst>
          </p:cNvPr>
          <p:cNvSpPr txBox="1"/>
          <p:nvPr/>
        </p:nvSpPr>
        <p:spPr>
          <a:xfrm>
            <a:off x="1174332" y="5694515"/>
            <a:ext cx="131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Part 6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6617FC-0B99-D959-6F0B-491E9A0929D5}"/>
              </a:ext>
            </a:extLst>
          </p:cNvPr>
          <p:cNvSpPr txBox="1"/>
          <p:nvPr/>
        </p:nvSpPr>
        <p:spPr>
          <a:xfrm>
            <a:off x="6390907" y="5694515"/>
            <a:ext cx="1311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Part 7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9D8ED1-4E9D-50CB-C684-371D66423A52}"/>
              </a:ext>
            </a:extLst>
          </p:cNvPr>
          <p:cNvSpPr txBox="1"/>
          <p:nvPr/>
        </p:nvSpPr>
        <p:spPr>
          <a:xfrm>
            <a:off x="1174331" y="2258336"/>
            <a:ext cx="1399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Part 1</a:t>
            </a:r>
            <a:br>
              <a:rPr lang="en-US" altLang="ko-KR" dirty="0"/>
            </a:br>
            <a:r>
              <a:rPr lang="ko-KR" altLang="en-US" dirty="0"/>
              <a:t>소개</a:t>
            </a:r>
          </a:p>
        </p:txBody>
      </p:sp>
      <p:sp>
        <p:nvSpPr>
          <p:cNvPr id="21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1" y="2533922"/>
            <a:ext cx="5170904" cy="9979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일 1회 카드뉴스 업로드
고객의 공감을 이끌어내는 문구 제작
블로그 및 카페 유도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73102" y="1189335"/>
            <a:ext cx="1598878" cy="804726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>
            <a:off x="2032526" y="1533278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38382" y="1384577"/>
            <a:ext cx="447796" cy="414243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2116868"/>
            <a:ext cx="5170904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카드뉴스/공감 문구 업로드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1" y="5057996"/>
            <a:ext cx="5170904" cy="9979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해시태그 전략 수립
SNS 확산 유도
검색 유입 경로 개선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3102" y="3713409"/>
            <a:ext cx="1598878" cy="804726"/>
          </a:xfrm>
          <a:prstGeom prst="homePlat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2700000">
            <a:off x="2032526" y="4057352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38382" y="3891874"/>
            <a:ext cx="447796" cy="44779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4640942"/>
            <a:ext cx="5170904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B3201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해시태그 활용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347996" y="2533922"/>
            <a:ext cx="5170904" cy="9979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브랜드 스토리 전달
사용자 참여 유도
커뮤니티 활성화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60697" y="1189335"/>
            <a:ext cx="1598878" cy="804726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2700000">
            <a:off x="7720122" y="1533278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753823" y="1367800"/>
            <a:ext cx="392104" cy="44779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347995" y="2116868"/>
            <a:ext cx="5170904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브랜드 이야기 전달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스레드 운영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alphaModFix/>
          </a:blip>
          <a:srcRect l="17476" t="1336" r="42712" b="2729"/>
          <a:stretch>
            <a:fillRect/>
          </a:stretch>
        </p:blipFill>
        <p:spPr>
          <a:xfrm>
            <a:off x="0" y="0"/>
            <a:ext cx="4574232" cy="6177438"/>
          </a:xfrm>
          <a:custGeom>
            <a:avLst/>
            <a:gdLst>
              <a:gd name="connsiteX0" fmla="*/ 0 w 4574232"/>
              <a:gd name="connsiteY0" fmla="*/ 0 h 6177438"/>
              <a:gd name="connsiteX1" fmla="*/ 4574232 w 4574232"/>
              <a:gd name="connsiteY1" fmla="*/ 0 h 6177438"/>
              <a:gd name="connsiteX2" fmla="*/ 4574232 w 4574232"/>
              <a:gd name="connsiteY2" fmla="*/ 6177438 h 6177438"/>
              <a:gd name="connsiteX3" fmla="*/ 0 w 4574232"/>
              <a:gd name="connsiteY3" fmla="*/ 6177438 h 6177438"/>
            </a:gdLst>
            <a:ahLst/>
            <a:cxnLst/>
            <a:rect l="l" t="t" r="r" b="b"/>
            <a:pathLst>
              <a:path w="4574232" h="6177438">
                <a:moveTo>
                  <a:pt x="0" y="0"/>
                </a:moveTo>
                <a:lnTo>
                  <a:pt x="4574232" y="0"/>
                </a:lnTo>
                <a:lnTo>
                  <a:pt x="4574232" y="6177438"/>
                </a:lnTo>
                <a:lnTo>
                  <a:pt x="0" y="61774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399006" y="810735"/>
            <a:ext cx="1449863" cy="19372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5514697" y="2786103"/>
            <a:ext cx="1550032" cy="45719"/>
          </a:xfrm>
          <a:custGeom>
            <a:avLst/>
            <a:gdLst>
              <a:gd name="connsiteX0" fmla="*/ 0 w 1550032"/>
              <a:gd name="connsiteY0" fmla="*/ 0 h 45719"/>
              <a:gd name="connsiteX1" fmla="*/ 514982 w 1550032"/>
              <a:gd name="connsiteY1" fmla="*/ 0 h 45719"/>
              <a:gd name="connsiteX2" fmla="*/ 1550032 w 1550032"/>
              <a:gd name="connsiteY2" fmla="*/ 0 h 45719"/>
              <a:gd name="connsiteX3" fmla="*/ 1550032 w 1550032"/>
              <a:gd name="connsiteY3" fmla="*/ 45719 h 45719"/>
              <a:gd name="connsiteX4" fmla="*/ 514982 w 1550032"/>
              <a:gd name="connsiteY4" fmla="*/ 45719 h 45719"/>
              <a:gd name="connsiteX5" fmla="*/ 0 w 1550032"/>
              <a:gd name="connsiteY5" fmla="*/ 45719 h 45719"/>
            </a:gdLst>
            <a:ahLst/>
            <a:cxnLst/>
            <a:rect l="l" t="t" r="r" b="b"/>
            <a:pathLst>
              <a:path w="1550032" h="45719">
                <a:moveTo>
                  <a:pt x="0" y="0"/>
                </a:moveTo>
                <a:lnTo>
                  <a:pt x="514982" y="0"/>
                </a:lnTo>
                <a:lnTo>
                  <a:pt x="1550032" y="0"/>
                </a:lnTo>
                <a:lnTo>
                  <a:pt x="1550032" y="45719"/>
                </a:lnTo>
                <a:lnTo>
                  <a:pt x="514982" y="45719"/>
                </a:lnTo>
                <a:lnTo>
                  <a:pt x="0" y="4571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tx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1"/>
            <a:ext cx="4574232" cy="6177439"/>
          </a:xfrm>
          <a:custGeom>
            <a:avLst/>
            <a:gdLst>
              <a:gd name="connsiteX0" fmla="*/ 4574232 w 4574232"/>
              <a:gd name="connsiteY0" fmla="*/ 0 h 6177439"/>
              <a:gd name="connsiteX1" fmla="*/ 0 w 4574232"/>
              <a:gd name="connsiteY1" fmla="*/ 0 h 6177439"/>
              <a:gd name="connsiteX2" fmla="*/ 0 w 4574232"/>
              <a:gd name="connsiteY2" fmla="*/ 1296859 h 6177439"/>
              <a:gd name="connsiteX3" fmla="*/ 2744106 w 4574232"/>
              <a:gd name="connsiteY3" fmla="*/ 6177439 h 6177439"/>
              <a:gd name="connsiteX4" fmla="*/ 4574232 w 4574232"/>
              <a:gd name="connsiteY4" fmla="*/ 6177439 h 6177439"/>
            </a:gdLst>
            <a:ahLst/>
            <a:cxnLst/>
            <a:rect l="l" t="t" r="r" b="b"/>
            <a:pathLst>
              <a:path w="4574232" h="6177439">
                <a:moveTo>
                  <a:pt x="4574232" y="0"/>
                </a:moveTo>
                <a:lnTo>
                  <a:pt x="0" y="0"/>
                </a:lnTo>
                <a:lnTo>
                  <a:pt x="0" y="1296859"/>
                </a:lnTo>
                <a:lnTo>
                  <a:pt x="2744106" y="6177439"/>
                </a:lnTo>
                <a:lnTo>
                  <a:pt x="4574232" y="617743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9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0" y="0"/>
            <a:ext cx="4574232" cy="6177436"/>
          </a:xfrm>
          <a:custGeom>
            <a:avLst/>
            <a:gdLst>
              <a:gd name="connsiteX0" fmla="*/ 4574232 w 4574232"/>
              <a:gd name="connsiteY0" fmla="*/ 0 h 6177436"/>
              <a:gd name="connsiteX1" fmla="*/ 0 w 4574232"/>
              <a:gd name="connsiteY1" fmla="*/ 0 h 6177436"/>
              <a:gd name="connsiteX2" fmla="*/ 0 w 4574232"/>
              <a:gd name="connsiteY2" fmla="*/ 1185090 h 6177436"/>
              <a:gd name="connsiteX3" fmla="*/ 4574232 w 4574232"/>
              <a:gd name="connsiteY3" fmla="*/ 6177436 h 6177436"/>
            </a:gdLst>
            <a:ahLst/>
            <a:cxnLst/>
            <a:rect l="l" t="t" r="r" b="b"/>
            <a:pathLst>
              <a:path w="4574232" h="6177436">
                <a:moveTo>
                  <a:pt x="4574232" y="0"/>
                </a:moveTo>
                <a:lnTo>
                  <a:pt x="0" y="0"/>
                </a:lnTo>
                <a:lnTo>
                  <a:pt x="0" y="1185090"/>
                </a:lnTo>
                <a:lnTo>
                  <a:pt x="4574232" y="6177436"/>
                </a:lnTo>
                <a:close/>
              </a:path>
            </a:pathLst>
          </a:custGeom>
          <a:solidFill>
            <a:schemeClr val="accent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6177438"/>
            <a:ext cx="12192000" cy="680562"/>
          </a:xfrm>
          <a:custGeom>
            <a:avLst/>
            <a:gdLst>
              <a:gd name="connsiteX0" fmla="*/ 0 w 12192000"/>
              <a:gd name="connsiteY0" fmla="*/ 0 h 680562"/>
              <a:gd name="connsiteX1" fmla="*/ 12192000 w 12192000"/>
              <a:gd name="connsiteY1" fmla="*/ 0 h 680562"/>
              <a:gd name="connsiteX2" fmla="*/ 12192000 w 12192000"/>
              <a:gd name="connsiteY2" fmla="*/ 680562 h 680562"/>
              <a:gd name="connsiteX3" fmla="*/ 0 w 12192000"/>
              <a:gd name="connsiteY3" fmla="*/ 680562 h 680562"/>
            </a:gdLst>
            <a:ahLst/>
            <a:cxnLst/>
            <a:rect l="l" t="t" r="r" b="b"/>
            <a:pathLst>
              <a:path w="12192000" h="680562">
                <a:moveTo>
                  <a:pt x="0" y="0"/>
                </a:moveTo>
                <a:lnTo>
                  <a:pt x="12192000" y="0"/>
                </a:lnTo>
                <a:lnTo>
                  <a:pt x="12192000" y="680562"/>
                </a:lnTo>
                <a:lnTo>
                  <a:pt x="0" y="68056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41388" y="874339"/>
            <a:ext cx="2465612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FFFFFF">
                    <a:alpha val="5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306388" y="6430406"/>
            <a:ext cx="809626" cy="174626"/>
          </a:xfrm>
          <a:custGeom>
            <a:avLst/>
            <a:gdLst>
              <a:gd name="connsiteX0" fmla="*/ 722313 w 809626"/>
              <a:gd name="connsiteY0" fmla="*/ 0 h 174626"/>
              <a:gd name="connsiteX1" fmla="*/ 809626 w 809626"/>
              <a:gd name="connsiteY1" fmla="*/ 87313 h 174626"/>
              <a:gd name="connsiteX2" fmla="*/ 722313 w 809626"/>
              <a:gd name="connsiteY2" fmla="*/ 174626 h 174626"/>
              <a:gd name="connsiteX3" fmla="*/ 635000 w 809626"/>
              <a:gd name="connsiteY3" fmla="*/ 87313 h 174626"/>
              <a:gd name="connsiteX4" fmla="*/ 722313 w 809626"/>
              <a:gd name="connsiteY4" fmla="*/ 0 h 174626"/>
              <a:gd name="connsiteX5" fmla="*/ 404813 w 809626"/>
              <a:gd name="connsiteY5" fmla="*/ 0 h 174626"/>
              <a:gd name="connsiteX6" fmla="*/ 492126 w 809626"/>
              <a:gd name="connsiteY6" fmla="*/ 87313 h 174626"/>
              <a:gd name="connsiteX7" fmla="*/ 404813 w 809626"/>
              <a:gd name="connsiteY7" fmla="*/ 174626 h 174626"/>
              <a:gd name="connsiteX8" fmla="*/ 317500 w 809626"/>
              <a:gd name="connsiteY8" fmla="*/ 87313 h 174626"/>
              <a:gd name="connsiteX9" fmla="*/ 404813 w 809626"/>
              <a:gd name="connsiteY9" fmla="*/ 0 h 174626"/>
              <a:gd name="connsiteX10" fmla="*/ 87313 w 809626"/>
              <a:gd name="connsiteY10" fmla="*/ 0 h 174626"/>
              <a:gd name="connsiteX11" fmla="*/ 174626 w 809626"/>
              <a:gd name="connsiteY11" fmla="*/ 87313 h 174626"/>
              <a:gd name="connsiteX12" fmla="*/ 87313 w 809626"/>
              <a:gd name="connsiteY12" fmla="*/ 174626 h 174626"/>
              <a:gd name="connsiteX13" fmla="*/ 0 w 809626"/>
              <a:gd name="connsiteY13" fmla="*/ 87313 h 174626"/>
              <a:gd name="connsiteX14" fmla="*/ 87313 w 809626"/>
              <a:gd name="connsiteY14" fmla="*/ 0 h 174626"/>
            </a:gdLst>
            <a:ahLst/>
            <a:cxnLst/>
            <a:rect l="l" t="t" r="r" b="b"/>
            <a:pathLst>
              <a:path w="809626" h="174626">
                <a:moveTo>
                  <a:pt x="722313" y="0"/>
                </a:moveTo>
                <a:cubicBezTo>
                  <a:pt x="770535" y="0"/>
                  <a:pt x="809626" y="39091"/>
                  <a:pt x="809626" y="87313"/>
                </a:cubicBezTo>
                <a:cubicBezTo>
                  <a:pt x="809626" y="135535"/>
                  <a:pt x="770535" y="174626"/>
                  <a:pt x="722313" y="174626"/>
                </a:cubicBezTo>
                <a:cubicBezTo>
                  <a:pt x="674091" y="174626"/>
                  <a:pt x="635000" y="135535"/>
                  <a:pt x="635000" y="87313"/>
                </a:cubicBezTo>
                <a:cubicBezTo>
                  <a:pt x="635000" y="39091"/>
                  <a:pt x="674091" y="0"/>
                  <a:pt x="722313" y="0"/>
                </a:cubicBezTo>
                <a:close/>
                <a:moveTo>
                  <a:pt x="404813" y="0"/>
                </a:moveTo>
                <a:cubicBezTo>
                  <a:pt x="453035" y="0"/>
                  <a:pt x="492126" y="39091"/>
                  <a:pt x="492126" y="87313"/>
                </a:cubicBezTo>
                <a:cubicBezTo>
                  <a:pt x="492126" y="135535"/>
                  <a:pt x="453035" y="174626"/>
                  <a:pt x="404813" y="174626"/>
                </a:cubicBezTo>
                <a:cubicBezTo>
                  <a:pt x="356591" y="174626"/>
                  <a:pt x="317500" y="135535"/>
                  <a:pt x="317500" y="87313"/>
                </a:cubicBezTo>
                <a:cubicBezTo>
                  <a:pt x="317500" y="39091"/>
                  <a:pt x="356591" y="0"/>
                  <a:pt x="404813" y="0"/>
                </a:cubicBezTo>
                <a:close/>
                <a:moveTo>
                  <a:pt x="87313" y="0"/>
                </a:moveTo>
                <a:cubicBezTo>
                  <a:pt x="135535" y="0"/>
                  <a:pt x="174626" y="39091"/>
                  <a:pt x="174626" y="87313"/>
                </a:cubicBezTo>
                <a:cubicBezTo>
                  <a:pt x="174626" y="135535"/>
                  <a:pt x="135535" y="174626"/>
                  <a:pt x="87313" y="174626"/>
                </a:cubicBezTo>
                <a:cubicBezTo>
                  <a:pt x="39091" y="174626"/>
                  <a:pt x="0" y="135535"/>
                  <a:pt x="0" y="87313"/>
                </a:cubicBezTo>
                <a:cubicBezTo>
                  <a:pt x="0" y="39091"/>
                  <a:pt x="39091" y="0"/>
                  <a:pt x="87313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20000"/>
                  <a:lumOff val="80000"/>
                  <a:alpha val="100000"/>
                </a:schemeClr>
              </a:gs>
              <a:gs pos="36300">
                <a:schemeClr val="accent4">
                  <a:lumMod val="40000"/>
                  <a:lumOff val="60000"/>
                  <a:alpha val="100000"/>
                </a:schemeClr>
              </a:gs>
              <a:gs pos="100000">
                <a:schemeClr val="accent4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99006" y="2988529"/>
            <a:ext cx="6097669" cy="2291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성과 측정 방식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alphaModFix/>
          </a:blip>
          <a:srcRect l="848" t="12124" r="67515" b="57850"/>
          <a:stretch>
            <a:fillRect/>
          </a:stretch>
        </p:blipFill>
        <p:spPr>
          <a:xfrm>
            <a:off x="667455" y="1440180"/>
            <a:ext cx="3490009" cy="2207824"/>
          </a:xfrm>
          <a:custGeom>
            <a:avLst/>
            <a:gdLst/>
            <a:ahLst/>
            <a:cxnLst/>
            <a:rect l="l" t="t" r="r" b="b"/>
            <a:pathLst>
              <a:path w="3490009" h="2207824">
                <a:moveTo>
                  <a:pt x="197270" y="0"/>
                </a:moveTo>
                <a:lnTo>
                  <a:pt x="3490009" y="0"/>
                </a:lnTo>
                <a:lnTo>
                  <a:pt x="3490009" y="2207824"/>
                </a:lnTo>
                <a:lnTo>
                  <a:pt x="0" y="2207824"/>
                </a:lnTo>
                <a:lnTo>
                  <a:pt x="0" y="197270"/>
                </a:lnTo>
                <a:cubicBezTo>
                  <a:pt x="0" y="88320"/>
                  <a:pt x="88320" y="0"/>
                  <a:pt x="197270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alphaModFix/>
          </a:blip>
          <a:srcRect l="67632" t="12124" r="731" b="57850"/>
          <a:stretch>
            <a:fillRect/>
          </a:stretch>
        </p:blipFill>
        <p:spPr>
          <a:xfrm>
            <a:off x="8034536" y="1440180"/>
            <a:ext cx="3490009" cy="2207824"/>
          </a:xfrm>
          <a:custGeom>
            <a:avLst/>
            <a:gdLst/>
            <a:ahLst/>
            <a:cxnLst/>
            <a:rect l="l" t="t" r="r" b="b"/>
            <a:pathLst>
              <a:path w="3490009" h="2207824">
                <a:moveTo>
                  <a:pt x="0" y="0"/>
                </a:moveTo>
                <a:lnTo>
                  <a:pt x="3292739" y="0"/>
                </a:lnTo>
                <a:cubicBezTo>
                  <a:pt x="3401689" y="0"/>
                  <a:pt x="3490009" y="88320"/>
                  <a:pt x="3490009" y="197270"/>
                </a:cubicBezTo>
                <a:lnTo>
                  <a:pt x="3490009" y="2207824"/>
                </a:lnTo>
                <a:lnTo>
                  <a:pt x="0" y="220782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alphaModFix/>
          </a:blip>
          <a:srcRect l="34240" t="43855" r="34123" b="26119"/>
          <a:stretch>
            <a:fillRect/>
          </a:stretch>
        </p:blipFill>
        <p:spPr>
          <a:xfrm>
            <a:off x="4350997" y="3849622"/>
            <a:ext cx="3490009" cy="2207824"/>
          </a:xfrm>
          <a:custGeom>
            <a:avLst/>
            <a:gdLst/>
            <a:ahLst/>
            <a:cxnLst/>
            <a:rect l="l" t="t" r="r" b="b"/>
            <a:pathLst>
              <a:path w="3490009" h="2207824">
                <a:moveTo>
                  <a:pt x="0" y="0"/>
                </a:moveTo>
                <a:lnTo>
                  <a:pt x="3490009" y="0"/>
                </a:lnTo>
                <a:lnTo>
                  <a:pt x="3490009" y="2010554"/>
                </a:lnTo>
                <a:cubicBezTo>
                  <a:pt x="3490009" y="2119504"/>
                  <a:pt x="3401689" y="2207824"/>
                  <a:pt x="3292739" y="2207824"/>
                </a:cubicBezTo>
                <a:lnTo>
                  <a:pt x="0" y="220782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16200000" flipH="1" flipV="1">
            <a:off x="8675629" y="3208530"/>
            <a:ext cx="2207824" cy="3490009"/>
          </a:xfrm>
          <a:prstGeom prst="round1Rect">
            <a:avLst>
              <a:gd name="adj" fmla="val 893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 flipV="1">
            <a:off x="1308548" y="3208530"/>
            <a:ext cx="2207824" cy="3490009"/>
          </a:xfrm>
          <a:prstGeom prst="round1Rect">
            <a:avLst>
              <a:gd name="adj" fmla="val 893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>
            <a:off x="4992089" y="799088"/>
            <a:ext cx="2207824" cy="3490009"/>
          </a:xfrm>
          <a:prstGeom prst="round1Rect">
            <a:avLst>
              <a:gd name="adj" fmla="val 893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871192" y="1547695"/>
            <a:ext cx="449618" cy="393636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76024" y="2118633"/>
            <a:ext cx="3239956" cy="2814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성과 지표 수집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76024" y="2388714"/>
            <a:ext cx="3239954" cy="12084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채널별 콘텐츠 수 및 조회수
댓글 수 및 회원 참여도
브랜드 인지도 변화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203640" y="3957137"/>
            <a:ext cx="417640" cy="393636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92482" y="4528076"/>
            <a:ext cx="3239956" cy="2814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주요 키워드 검색 노출 순위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92482" y="4800600"/>
            <a:ext cx="3239954" cy="12060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키워드 순위 분석
검색 엔진 결과 페이지 모니터링
성과 기반 피드백 제공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582724" y="3957138"/>
            <a:ext cx="393636" cy="39363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59564" y="4515377"/>
            <a:ext cx="3239956" cy="2814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홈페이지 유입 경로 분석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59564" y="4798157"/>
            <a:ext cx="3239954" cy="12084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유입 경로 및 변화 분석
사용자 행동 분석
개선 사항 도출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월간 보고서 제출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087224" y="4850754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33036" y="4665070"/>
            <a:ext cx="2612864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KPI 재조정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033037" y="4998897"/>
            <a:ext cx="2616674" cy="11352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KPI 설정 및 성과 분석
목표 달성 여부 평가
향후 전략 수립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218724" y="4226416"/>
            <a:ext cx="3603625" cy="346075"/>
          </a:xfrm>
          <a:custGeom>
            <a:avLst/>
            <a:gdLst>
              <a:gd name="T0" fmla="*/ 959 w 959"/>
              <a:gd name="T1" fmla="*/ 92 h 92"/>
              <a:gd name="T2" fmla="*/ 148 w 959"/>
              <a:gd name="T3" fmla="*/ 92 h 92"/>
              <a:gd name="T4" fmla="*/ 0 w 959"/>
              <a:gd name="T5" fmla="*/ 0 h 92"/>
              <a:gd name="T6" fmla="*/ 812 w 959"/>
              <a:gd name="T7" fmla="*/ 0 h 92"/>
              <a:gd name="T8" fmla="*/ 959 w 959"/>
              <a:gd name="T9" fmla="*/ 92 h 92"/>
            </a:gdLst>
            <a:ahLst/>
            <a:cxnLst/>
            <a:rect l="0" t="0" r="r" b="b"/>
            <a:pathLst>
              <a:path w="959" h="92">
                <a:moveTo>
                  <a:pt x="959" y="92"/>
                </a:moveTo>
                <a:cubicBezTo>
                  <a:pt x="148" y="92"/>
                  <a:pt x="148" y="92"/>
                  <a:pt x="148" y="92"/>
                </a:cubicBezTo>
                <a:cubicBezTo>
                  <a:pt x="0" y="0"/>
                  <a:pt x="0" y="0"/>
                  <a:pt x="0" y="0"/>
                </a:cubicBezTo>
                <a:cubicBezTo>
                  <a:pt x="812" y="0"/>
                  <a:pt x="812" y="0"/>
                  <a:pt x="812" y="0"/>
                </a:cubicBezTo>
                <a:cubicBezTo>
                  <a:pt x="812" y="0"/>
                  <a:pt x="958" y="91"/>
                  <a:pt x="959" y="92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180749" y="2638916"/>
            <a:ext cx="1698625" cy="331788"/>
          </a:xfrm>
          <a:custGeom>
            <a:avLst/>
            <a:gdLst>
              <a:gd name="T0" fmla="*/ 452 w 452"/>
              <a:gd name="T1" fmla="*/ 88 h 88"/>
              <a:gd name="T2" fmla="*/ 146 w 452"/>
              <a:gd name="T3" fmla="*/ 88 h 88"/>
              <a:gd name="T4" fmla="*/ 0 w 452"/>
              <a:gd name="T5" fmla="*/ 0 h 88"/>
              <a:gd name="T6" fmla="*/ 307 w 452"/>
              <a:gd name="T7" fmla="*/ 0 h 88"/>
              <a:gd name="T8" fmla="*/ 452 w 452"/>
              <a:gd name="T9" fmla="*/ 88 h 88"/>
            </a:gdLst>
            <a:ahLst/>
            <a:cxnLst/>
            <a:rect l="0" t="0" r="r" b="b"/>
            <a:pathLst>
              <a:path w="452" h="88">
                <a:moveTo>
                  <a:pt x="452" y="88"/>
                </a:moveTo>
                <a:cubicBezTo>
                  <a:pt x="146" y="88"/>
                  <a:pt x="146" y="88"/>
                  <a:pt x="146" y="88"/>
                </a:cubicBezTo>
                <a:cubicBezTo>
                  <a:pt x="146" y="88"/>
                  <a:pt x="1" y="0"/>
                  <a:pt x="0" y="0"/>
                </a:cubicBezTo>
                <a:cubicBezTo>
                  <a:pt x="307" y="0"/>
                  <a:pt x="307" y="0"/>
                  <a:pt x="307" y="0"/>
                </a:cubicBezTo>
                <a:cubicBezTo>
                  <a:pt x="307" y="0"/>
                  <a:pt x="452" y="88"/>
                  <a:pt x="452" y="8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275749" y="4567728"/>
            <a:ext cx="5299075" cy="1301750"/>
          </a:xfrm>
          <a:custGeom>
            <a:avLst/>
            <a:gdLst>
              <a:gd name="T0" fmla="*/ 2864 w 3338"/>
              <a:gd name="T1" fmla="*/ 0 h 820"/>
              <a:gd name="T2" fmla="*/ 3338 w 3338"/>
              <a:gd name="T3" fmla="*/ 820 h 820"/>
              <a:gd name="T4" fmla="*/ 1654 w 3338"/>
              <a:gd name="T5" fmla="*/ 820 h 820"/>
              <a:gd name="T6" fmla="*/ 0 w 3338"/>
              <a:gd name="T7" fmla="*/ 820 h 820"/>
              <a:gd name="T8" fmla="*/ 468 w 3338"/>
              <a:gd name="T9" fmla="*/ 0 h 820"/>
              <a:gd name="T10" fmla="*/ 2864 w 3338"/>
              <a:gd name="T11" fmla="*/ 0 h 820"/>
            </a:gdLst>
            <a:ahLst/>
            <a:cxnLst/>
            <a:rect l="0" t="0" r="r" b="b"/>
            <a:pathLst>
              <a:path w="3338" h="820">
                <a:moveTo>
                  <a:pt x="2864" y="0"/>
                </a:moveTo>
                <a:lnTo>
                  <a:pt x="3338" y="820"/>
                </a:lnTo>
                <a:lnTo>
                  <a:pt x="1654" y="820"/>
                </a:lnTo>
                <a:lnTo>
                  <a:pt x="0" y="820"/>
                </a:lnTo>
                <a:lnTo>
                  <a:pt x="468" y="0"/>
                </a:lnTo>
                <a:lnTo>
                  <a:pt x="2864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</a:ln>
        </p:spPr>
        <p:txBody>
          <a:bodyPr vert="horz" wrap="square" lIns="457200" tIns="0" rIns="45720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26662" y="2932603"/>
            <a:ext cx="3392488" cy="1308100"/>
          </a:xfrm>
          <a:custGeom>
            <a:avLst/>
            <a:gdLst>
              <a:gd name="T0" fmla="*/ 471 w 2137"/>
              <a:gd name="T1" fmla="*/ 0 h 824"/>
              <a:gd name="T2" fmla="*/ 1666 w 2137"/>
              <a:gd name="T3" fmla="*/ 0 h 824"/>
              <a:gd name="T4" fmla="*/ 2137 w 2137"/>
              <a:gd name="T5" fmla="*/ 824 h 824"/>
              <a:gd name="T6" fmla="*/ 0 w 2137"/>
              <a:gd name="T7" fmla="*/ 824 h 824"/>
              <a:gd name="T8" fmla="*/ 471 w 2137"/>
              <a:gd name="T9" fmla="*/ 0 h 824"/>
            </a:gdLst>
            <a:ahLst/>
            <a:cxnLst/>
            <a:rect l="0" t="0" r="r" b="b"/>
            <a:pathLst>
              <a:path w="2137" h="824">
                <a:moveTo>
                  <a:pt x="471" y="0"/>
                </a:moveTo>
                <a:lnTo>
                  <a:pt x="1666" y="0"/>
                </a:lnTo>
                <a:lnTo>
                  <a:pt x="2137" y="824"/>
                </a:lnTo>
                <a:lnTo>
                  <a:pt x="0" y="824"/>
                </a:lnTo>
                <a:lnTo>
                  <a:pt x="471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457200" tIns="0" rIns="45720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180749" y="1357803"/>
            <a:ext cx="1481138" cy="1296988"/>
          </a:xfrm>
          <a:custGeom>
            <a:avLst/>
            <a:gdLst>
              <a:gd name="T0" fmla="*/ 0 w 933"/>
              <a:gd name="T1" fmla="*/ 817 h 817"/>
              <a:gd name="T2" fmla="*/ 466 w 933"/>
              <a:gd name="T3" fmla="*/ 0 h 817"/>
              <a:gd name="T4" fmla="*/ 933 w 933"/>
              <a:gd name="T5" fmla="*/ 817 h 817"/>
              <a:gd name="T6" fmla="*/ 0 w 933"/>
              <a:gd name="T7" fmla="*/ 817 h 817"/>
            </a:gdLst>
            <a:ahLst/>
            <a:cxnLst/>
            <a:rect l="0" t="0" r="r" b="b"/>
            <a:pathLst>
              <a:path w="933" h="817">
                <a:moveTo>
                  <a:pt x="0" y="817"/>
                </a:moveTo>
                <a:lnTo>
                  <a:pt x="466" y="0"/>
                </a:lnTo>
                <a:lnTo>
                  <a:pt x="933" y="817"/>
                </a:lnTo>
                <a:lnTo>
                  <a:pt x="0" y="817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365760" tIns="548640" rIns="365760" bIns="45720" rtlCol="0" anchor="ctr"/>
          <a:lstStyle/>
          <a:p>
            <a:pPr algn="ctr">
              <a:lnSpc>
                <a:spcPct val="7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44897" y="1689579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3413547" y="3389933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730016" y="1484551"/>
            <a:ext cx="3103084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다음달 콘텐츠 전략 반영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730017" y="1831588"/>
            <a:ext cx="3099274" cy="11352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성과 분석 결과 반영
콘텐츠 수정 및 보완
전략 조정 및 실행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58800" y="3183811"/>
            <a:ext cx="2669021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운영 방식 조정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58800" y="3530848"/>
            <a:ext cx="2669021" cy="13230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운영 방식 개선
고객 피드백 반영
지속적인 개선 노력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성과 기반 피드백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798029" y="1775398"/>
            <a:ext cx="2595942" cy="2307652"/>
          </a:xfrm>
          <a:custGeom>
            <a:avLst/>
            <a:gdLst>
              <a:gd name="connsiteX0" fmla="*/ 5274051 w 5335865"/>
              <a:gd name="connsiteY0" fmla="*/ 2141364 h 4743296"/>
              <a:gd name="connsiteX1" fmla="*/ 4170340 w 5335865"/>
              <a:gd name="connsiteY1" fmla="*/ 230284 h 4743296"/>
              <a:gd name="connsiteX2" fmla="*/ 3771242 w 5335865"/>
              <a:gd name="connsiteY2" fmla="*/ 0 h 4743296"/>
              <a:gd name="connsiteX3" fmla="*/ 1564737 w 5335865"/>
              <a:gd name="connsiteY3" fmla="*/ 0 h 4743296"/>
              <a:gd name="connsiteX4" fmla="*/ 1165640 w 5335865"/>
              <a:gd name="connsiteY4" fmla="*/ 230284 h 4743296"/>
              <a:gd name="connsiteX5" fmla="*/ 61929 w 5335865"/>
              <a:gd name="connsiteY5" fmla="*/ 2141364 h 4743296"/>
              <a:gd name="connsiteX6" fmla="*/ 61929 w 5335865"/>
              <a:gd name="connsiteY6" fmla="*/ 2602849 h 4743296"/>
              <a:gd name="connsiteX7" fmla="*/ 1165640 w 5335865"/>
              <a:gd name="connsiteY7" fmla="*/ 4513012 h 4743296"/>
              <a:gd name="connsiteX8" fmla="*/ 1564737 w 5335865"/>
              <a:gd name="connsiteY8" fmla="*/ 4743296 h 4743296"/>
              <a:gd name="connsiteX9" fmla="*/ 3771242 w 5335865"/>
              <a:gd name="connsiteY9" fmla="*/ 4743296 h 4743296"/>
              <a:gd name="connsiteX10" fmla="*/ 4170340 w 5335865"/>
              <a:gd name="connsiteY10" fmla="*/ 4513012 h 4743296"/>
              <a:gd name="connsiteX11" fmla="*/ 5273133 w 5335865"/>
              <a:gd name="connsiteY11" fmla="*/ 2601932 h 4743296"/>
              <a:gd name="connsiteX12" fmla="*/ 5274051 w 5335865"/>
              <a:gd name="connsiteY12" fmla="*/ 2141364 h 4743296"/>
            </a:gdLst>
            <a:ahLst/>
            <a:cxnLst/>
            <a:rect l="l" t="t" r="r" b="b"/>
            <a:pathLst>
              <a:path w="5335865" h="4743296">
                <a:moveTo>
                  <a:pt x="5274051" y="2141364"/>
                </a:moveTo>
                <a:lnTo>
                  <a:pt x="4170340" y="230284"/>
                </a:lnTo>
                <a:cubicBezTo>
                  <a:pt x="4088685" y="88077"/>
                  <a:pt x="3936386" y="0"/>
                  <a:pt x="3771242" y="0"/>
                </a:cubicBezTo>
                <a:lnTo>
                  <a:pt x="1564737" y="0"/>
                </a:lnTo>
                <a:cubicBezTo>
                  <a:pt x="1399594" y="0"/>
                  <a:pt x="1247294" y="88077"/>
                  <a:pt x="1165640" y="230284"/>
                </a:cubicBezTo>
                <a:lnTo>
                  <a:pt x="61929" y="2141364"/>
                </a:lnTo>
                <a:cubicBezTo>
                  <a:pt x="-20643" y="2284489"/>
                  <a:pt x="-20643" y="2459725"/>
                  <a:pt x="61929" y="2602849"/>
                </a:cubicBezTo>
                <a:lnTo>
                  <a:pt x="1165640" y="4513012"/>
                </a:lnTo>
                <a:cubicBezTo>
                  <a:pt x="1248212" y="4656137"/>
                  <a:pt x="1400511" y="4743296"/>
                  <a:pt x="1564737" y="4743296"/>
                </a:cubicBezTo>
                <a:lnTo>
                  <a:pt x="3771242" y="4743296"/>
                </a:lnTo>
                <a:cubicBezTo>
                  <a:pt x="3936386" y="4743296"/>
                  <a:pt x="4088685" y="4655220"/>
                  <a:pt x="4170340" y="4513012"/>
                </a:cubicBezTo>
                <a:lnTo>
                  <a:pt x="5273133" y="2601932"/>
                </a:lnTo>
                <a:cubicBezTo>
                  <a:pt x="5356623" y="2459725"/>
                  <a:pt x="5356623" y="2284489"/>
                  <a:pt x="5274051" y="21413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202087" y="1775398"/>
            <a:ext cx="2595942" cy="2307652"/>
          </a:xfrm>
          <a:custGeom>
            <a:avLst/>
            <a:gdLst>
              <a:gd name="connsiteX0" fmla="*/ 5274051 w 5335865"/>
              <a:gd name="connsiteY0" fmla="*/ 2141364 h 4743296"/>
              <a:gd name="connsiteX1" fmla="*/ 4170340 w 5335865"/>
              <a:gd name="connsiteY1" fmla="*/ 230284 h 4743296"/>
              <a:gd name="connsiteX2" fmla="*/ 3771242 w 5335865"/>
              <a:gd name="connsiteY2" fmla="*/ 0 h 4743296"/>
              <a:gd name="connsiteX3" fmla="*/ 1564737 w 5335865"/>
              <a:gd name="connsiteY3" fmla="*/ 0 h 4743296"/>
              <a:gd name="connsiteX4" fmla="*/ 1165640 w 5335865"/>
              <a:gd name="connsiteY4" fmla="*/ 230284 h 4743296"/>
              <a:gd name="connsiteX5" fmla="*/ 61929 w 5335865"/>
              <a:gd name="connsiteY5" fmla="*/ 2141364 h 4743296"/>
              <a:gd name="connsiteX6" fmla="*/ 61929 w 5335865"/>
              <a:gd name="connsiteY6" fmla="*/ 2602849 h 4743296"/>
              <a:gd name="connsiteX7" fmla="*/ 1165640 w 5335865"/>
              <a:gd name="connsiteY7" fmla="*/ 4513012 h 4743296"/>
              <a:gd name="connsiteX8" fmla="*/ 1564737 w 5335865"/>
              <a:gd name="connsiteY8" fmla="*/ 4743296 h 4743296"/>
              <a:gd name="connsiteX9" fmla="*/ 3771242 w 5335865"/>
              <a:gd name="connsiteY9" fmla="*/ 4743296 h 4743296"/>
              <a:gd name="connsiteX10" fmla="*/ 4170340 w 5335865"/>
              <a:gd name="connsiteY10" fmla="*/ 4513012 h 4743296"/>
              <a:gd name="connsiteX11" fmla="*/ 5273133 w 5335865"/>
              <a:gd name="connsiteY11" fmla="*/ 2601932 h 4743296"/>
              <a:gd name="connsiteX12" fmla="*/ 5274051 w 5335865"/>
              <a:gd name="connsiteY12" fmla="*/ 2141364 h 4743296"/>
            </a:gdLst>
            <a:ahLst/>
            <a:cxnLst/>
            <a:rect l="l" t="t" r="r" b="b"/>
            <a:pathLst>
              <a:path w="5335865" h="4743296">
                <a:moveTo>
                  <a:pt x="5274051" y="2141364"/>
                </a:moveTo>
                <a:lnTo>
                  <a:pt x="4170340" y="230284"/>
                </a:lnTo>
                <a:cubicBezTo>
                  <a:pt x="4088685" y="88077"/>
                  <a:pt x="3936386" y="0"/>
                  <a:pt x="3771242" y="0"/>
                </a:cubicBezTo>
                <a:lnTo>
                  <a:pt x="1564737" y="0"/>
                </a:lnTo>
                <a:cubicBezTo>
                  <a:pt x="1399594" y="0"/>
                  <a:pt x="1247294" y="88077"/>
                  <a:pt x="1165640" y="230284"/>
                </a:cubicBezTo>
                <a:lnTo>
                  <a:pt x="61929" y="2141364"/>
                </a:lnTo>
                <a:cubicBezTo>
                  <a:pt x="-20643" y="2284489"/>
                  <a:pt x="-20643" y="2459725"/>
                  <a:pt x="61929" y="2602849"/>
                </a:cubicBezTo>
                <a:lnTo>
                  <a:pt x="1165640" y="4513012"/>
                </a:lnTo>
                <a:cubicBezTo>
                  <a:pt x="1248212" y="4656137"/>
                  <a:pt x="1400511" y="4743296"/>
                  <a:pt x="1564737" y="4743296"/>
                </a:cubicBezTo>
                <a:lnTo>
                  <a:pt x="3771242" y="4743296"/>
                </a:lnTo>
                <a:cubicBezTo>
                  <a:pt x="3936386" y="4743296"/>
                  <a:pt x="4088685" y="4655220"/>
                  <a:pt x="4170340" y="4513012"/>
                </a:cubicBezTo>
                <a:lnTo>
                  <a:pt x="5273133" y="2601932"/>
                </a:lnTo>
                <a:cubicBezTo>
                  <a:pt x="5356623" y="2459725"/>
                  <a:pt x="5356623" y="2284489"/>
                  <a:pt x="5274051" y="21413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393971" y="1775398"/>
            <a:ext cx="2595942" cy="2307652"/>
          </a:xfrm>
          <a:custGeom>
            <a:avLst/>
            <a:gdLst>
              <a:gd name="connsiteX0" fmla="*/ 5274051 w 5335865"/>
              <a:gd name="connsiteY0" fmla="*/ 2141364 h 4743296"/>
              <a:gd name="connsiteX1" fmla="*/ 4170340 w 5335865"/>
              <a:gd name="connsiteY1" fmla="*/ 230284 h 4743296"/>
              <a:gd name="connsiteX2" fmla="*/ 3771242 w 5335865"/>
              <a:gd name="connsiteY2" fmla="*/ 0 h 4743296"/>
              <a:gd name="connsiteX3" fmla="*/ 1564737 w 5335865"/>
              <a:gd name="connsiteY3" fmla="*/ 0 h 4743296"/>
              <a:gd name="connsiteX4" fmla="*/ 1165640 w 5335865"/>
              <a:gd name="connsiteY4" fmla="*/ 230284 h 4743296"/>
              <a:gd name="connsiteX5" fmla="*/ 61929 w 5335865"/>
              <a:gd name="connsiteY5" fmla="*/ 2141364 h 4743296"/>
              <a:gd name="connsiteX6" fmla="*/ 61929 w 5335865"/>
              <a:gd name="connsiteY6" fmla="*/ 2602849 h 4743296"/>
              <a:gd name="connsiteX7" fmla="*/ 1165640 w 5335865"/>
              <a:gd name="connsiteY7" fmla="*/ 4513012 h 4743296"/>
              <a:gd name="connsiteX8" fmla="*/ 1564737 w 5335865"/>
              <a:gd name="connsiteY8" fmla="*/ 4743296 h 4743296"/>
              <a:gd name="connsiteX9" fmla="*/ 3771242 w 5335865"/>
              <a:gd name="connsiteY9" fmla="*/ 4743296 h 4743296"/>
              <a:gd name="connsiteX10" fmla="*/ 4170340 w 5335865"/>
              <a:gd name="connsiteY10" fmla="*/ 4513012 h 4743296"/>
              <a:gd name="connsiteX11" fmla="*/ 5273133 w 5335865"/>
              <a:gd name="connsiteY11" fmla="*/ 2601932 h 4743296"/>
              <a:gd name="connsiteX12" fmla="*/ 5274051 w 5335865"/>
              <a:gd name="connsiteY12" fmla="*/ 2141364 h 4743296"/>
            </a:gdLst>
            <a:ahLst/>
            <a:cxnLst/>
            <a:rect l="l" t="t" r="r" b="b"/>
            <a:pathLst>
              <a:path w="5335865" h="4743296">
                <a:moveTo>
                  <a:pt x="5274051" y="2141364"/>
                </a:moveTo>
                <a:lnTo>
                  <a:pt x="4170340" y="230284"/>
                </a:lnTo>
                <a:cubicBezTo>
                  <a:pt x="4088685" y="88077"/>
                  <a:pt x="3936386" y="0"/>
                  <a:pt x="3771242" y="0"/>
                </a:cubicBezTo>
                <a:lnTo>
                  <a:pt x="1564737" y="0"/>
                </a:lnTo>
                <a:cubicBezTo>
                  <a:pt x="1399594" y="0"/>
                  <a:pt x="1247294" y="88077"/>
                  <a:pt x="1165640" y="230284"/>
                </a:cubicBezTo>
                <a:lnTo>
                  <a:pt x="61929" y="2141364"/>
                </a:lnTo>
                <a:cubicBezTo>
                  <a:pt x="-20643" y="2284489"/>
                  <a:pt x="-20643" y="2459725"/>
                  <a:pt x="61929" y="2602849"/>
                </a:cubicBezTo>
                <a:lnTo>
                  <a:pt x="1165640" y="4513012"/>
                </a:lnTo>
                <a:cubicBezTo>
                  <a:pt x="1248212" y="4656137"/>
                  <a:pt x="1400511" y="4743296"/>
                  <a:pt x="1564737" y="4743296"/>
                </a:cubicBezTo>
                <a:lnTo>
                  <a:pt x="3771242" y="4743296"/>
                </a:lnTo>
                <a:cubicBezTo>
                  <a:pt x="3936386" y="4743296"/>
                  <a:pt x="4088685" y="4655220"/>
                  <a:pt x="4170340" y="4513012"/>
                </a:cubicBezTo>
                <a:lnTo>
                  <a:pt x="5273133" y="2601932"/>
                </a:lnTo>
                <a:cubicBezTo>
                  <a:pt x="5356623" y="2459725"/>
                  <a:pt x="5356623" y="2284489"/>
                  <a:pt x="5274051" y="214136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743173" y="2569224"/>
            <a:ext cx="630455" cy="720000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684800" y="2569224"/>
            <a:ext cx="822400" cy="72000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773600" y="2569224"/>
            <a:ext cx="720000" cy="7200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393971" y="4301507"/>
            <a:ext cx="2540000" cy="2907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070C0"/>
                </a:solidFill>
                <a:latin typeface="poppins-bold"/>
                <a:ea typeface="poppins-bold"/>
                <a:cs typeface="poppins-bold"/>
              </a:rPr>
              <a:t>제안자</a:t>
            </a:r>
            <a:endParaRPr kumimoji="1" lang="zh-CN" altLang="en-US" dirty="0">
              <a:solidFill>
                <a:srgbClr val="0070C0"/>
              </a:solidFill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825547" y="4324431"/>
            <a:ext cx="2540000" cy="2907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sz="1600" dirty="0">
                <a:ln w="12700">
                  <a:noFill/>
                </a:ln>
                <a:solidFill>
                  <a:srgbClr val="4B3201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대행사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0492" y="4876876"/>
            <a:ext cx="1843108" cy="13735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이해도</a:t>
            </a: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Poppins"/>
              <a:ea typeface="Poppins"/>
              <a:cs typeface="Poppins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유연성</a:t>
            </a: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Poppins"/>
              <a:ea typeface="Poppins"/>
              <a:cs typeface="Poppins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실행력</a:t>
            </a:r>
            <a:endParaRPr kumimoji="1" lang="en-US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Poppins"/>
              <a:ea typeface="Poppins"/>
              <a:cs typeface="Poppins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비용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
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2202087" y="4290458"/>
            <a:ext cx="2540000" cy="3016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내부</a:t>
            </a:r>
            <a:r>
              <a:rPr kumimoji="1" lang="en-US" altLang="zh-CN" sz="1600" dirty="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직원</a:t>
            </a:r>
            <a:r>
              <a:rPr kumimoji="1" lang="en-US" altLang="zh-CN" sz="1600" dirty="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고용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경쟁 비교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7254036-7021-FCCE-6517-0C6EDC1ECDB2}"/>
              </a:ext>
            </a:extLst>
          </p:cNvPr>
          <p:cNvSpPr txBox="1"/>
          <p:nvPr/>
        </p:nvSpPr>
        <p:spPr>
          <a:xfrm>
            <a:off x="2493600" y="4876876"/>
            <a:ext cx="1843108" cy="13735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낮음</a:t>
            </a:r>
            <a:endParaRPr kumimoji="1" lang="en-US" altLang="ko-KR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Poppins"/>
              <a:ea typeface="Poppins"/>
              <a:cs typeface="Poppins"/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높음</a:t>
            </a:r>
            <a:endParaRPr kumimoji="1" lang="en-US" altLang="ko-KR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Poppins"/>
              <a:ea typeface="Poppins"/>
              <a:cs typeface="Poppins"/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낮음</a:t>
            </a:r>
            <a:endParaRPr kumimoji="1" lang="en-US" altLang="ko-KR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Poppins"/>
              <a:ea typeface="Poppins"/>
              <a:cs typeface="Poppins"/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매우 높음</a:t>
            </a:r>
            <a:endParaRPr kumimoji="1" lang="zh-CN" altLang="en-US" dirty="0"/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82D16053-5DE0-D359-795B-1FE57D58AEF8}"/>
              </a:ext>
            </a:extLst>
          </p:cNvPr>
          <p:cNvSpPr txBox="1"/>
          <p:nvPr/>
        </p:nvSpPr>
        <p:spPr>
          <a:xfrm>
            <a:off x="5168096" y="4906871"/>
            <a:ext cx="1843108" cy="13735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중간</a:t>
            </a:r>
            <a:endParaRPr kumimoji="1" lang="en-US" altLang="ko-KR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Poppins"/>
              <a:ea typeface="Poppins"/>
              <a:cs typeface="Poppins"/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낮음</a:t>
            </a:r>
            <a:endParaRPr kumimoji="1" lang="en-US" altLang="ko-KR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Poppins"/>
              <a:ea typeface="Poppins"/>
              <a:cs typeface="Poppins"/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중간</a:t>
            </a:r>
            <a:endParaRPr kumimoji="1" lang="en-US" altLang="ko-KR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Poppins"/>
              <a:ea typeface="Poppins"/>
              <a:cs typeface="Poppins"/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보통</a:t>
            </a:r>
            <a:endParaRPr kumimoji="1" lang="zh-CN" altLang="en-US" dirty="0"/>
          </a:p>
        </p:txBody>
      </p:sp>
      <p:sp>
        <p:nvSpPr>
          <p:cNvPr id="25" name="标题 1">
            <a:extLst>
              <a:ext uri="{FF2B5EF4-FFF2-40B4-BE49-F238E27FC236}">
                <a16:creationId xmlns:a16="http://schemas.microsoft.com/office/drawing/2014/main" id="{D35D04E0-9640-595A-F1C5-16CFA8981F20}"/>
              </a:ext>
            </a:extLst>
          </p:cNvPr>
          <p:cNvSpPr txBox="1"/>
          <p:nvPr/>
        </p:nvSpPr>
        <p:spPr>
          <a:xfrm>
            <a:off x="7661696" y="4876876"/>
            <a:ext cx="2175477" cy="13735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중간</a:t>
            </a:r>
            <a:r>
              <a:rPr kumimoji="1" lang="en-US" altLang="ko-KR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(</a:t>
            </a: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↑</a:t>
            </a:r>
            <a:r>
              <a:rPr kumimoji="1" lang="en-US" altLang="ko-KR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높음</a:t>
            </a:r>
            <a:r>
              <a:rPr kumimoji="1" lang="en-US" altLang="ko-KR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(1</a:t>
            </a: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인</a:t>
            </a:r>
            <a:r>
              <a:rPr kumimoji="1" lang="en-US" altLang="ko-KR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높음</a:t>
            </a:r>
            <a:r>
              <a:rPr kumimoji="1" lang="en-US" altLang="ko-KR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(</a:t>
            </a: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기획</a:t>
            </a:r>
            <a:r>
              <a:rPr kumimoji="1" lang="en-US" altLang="ko-KR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+</a:t>
            </a: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운영</a:t>
            </a:r>
            <a:r>
              <a:rPr kumimoji="1" lang="en-US" altLang="ko-KR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+</a:t>
            </a: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진취적</a:t>
            </a:r>
            <a:r>
              <a:rPr kumimoji="1" lang="en-US" altLang="ko-KR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kumimoji="1" lang="ko-KR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합리적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alphaModFix/>
          </a:blip>
          <a:srcRect l="17476" t="1336" r="42712" b="2729"/>
          <a:stretch>
            <a:fillRect/>
          </a:stretch>
        </p:blipFill>
        <p:spPr>
          <a:xfrm>
            <a:off x="0" y="0"/>
            <a:ext cx="4574232" cy="6177438"/>
          </a:xfrm>
          <a:custGeom>
            <a:avLst/>
            <a:gdLst>
              <a:gd name="connsiteX0" fmla="*/ 0 w 4574232"/>
              <a:gd name="connsiteY0" fmla="*/ 0 h 6177438"/>
              <a:gd name="connsiteX1" fmla="*/ 4574232 w 4574232"/>
              <a:gd name="connsiteY1" fmla="*/ 0 h 6177438"/>
              <a:gd name="connsiteX2" fmla="*/ 4574232 w 4574232"/>
              <a:gd name="connsiteY2" fmla="*/ 6177438 h 6177438"/>
              <a:gd name="connsiteX3" fmla="*/ 0 w 4574232"/>
              <a:gd name="connsiteY3" fmla="*/ 6177438 h 6177438"/>
            </a:gdLst>
            <a:ahLst/>
            <a:cxnLst/>
            <a:rect l="l" t="t" r="r" b="b"/>
            <a:pathLst>
              <a:path w="4574232" h="6177438">
                <a:moveTo>
                  <a:pt x="0" y="0"/>
                </a:moveTo>
                <a:lnTo>
                  <a:pt x="4574232" y="0"/>
                </a:lnTo>
                <a:lnTo>
                  <a:pt x="4574232" y="6177438"/>
                </a:lnTo>
                <a:lnTo>
                  <a:pt x="0" y="61774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5514697" y="2786103"/>
            <a:ext cx="1550032" cy="45719"/>
          </a:xfrm>
          <a:custGeom>
            <a:avLst/>
            <a:gdLst>
              <a:gd name="connsiteX0" fmla="*/ 0 w 1550032"/>
              <a:gd name="connsiteY0" fmla="*/ 0 h 45719"/>
              <a:gd name="connsiteX1" fmla="*/ 514982 w 1550032"/>
              <a:gd name="connsiteY1" fmla="*/ 0 h 45719"/>
              <a:gd name="connsiteX2" fmla="*/ 1550032 w 1550032"/>
              <a:gd name="connsiteY2" fmla="*/ 0 h 45719"/>
              <a:gd name="connsiteX3" fmla="*/ 1550032 w 1550032"/>
              <a:gd name="connsiteY3" fmla="*/ 45719 h 45719"/>
              <a:gd name="connsiteX4" fmla="*/ 514982 w 1550032"/>
              <a:gd name="connsiteY4" fmla="*/ 45719 h 45719"/>
              <a:gd name="connsiteX5" fmla="*/ 0 w 1550032"/>
              <a:gd name="connsiteY5" fmla="*/ 45719 h 45719"/>
            </a:gdLst>
            <a:ahLst/>
            <a:cxnLst/>
            <a:rect l="l" t="t" r="r" b="b"/>
            <a:pathLst>
              <a:path w="1550032" h="45719">
                <a:moveTo>
                  <a:pt x="0" y="0"/>
                </a:moveTo>
                <a:lnTo>
                  <a:pt x="514982" y="0"/>
                </a:lnTo>
                <a:lnTo>
                  <a:pt x="1550032" y="0"/>
                </a:lnTo>
                <a:lnTo>
                  <a:pt x="1550032" y="45719"/>
                </a:lnTo>
                <a:lnTo>
                  <a:pt x="514982" y="45719"/>
                </a:lnTo>
                <a:lnTo>
                  <a:pt x="0" y="4571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tx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1"/>
            <a:ext cx="4574232" cy="6177439"/>
          </a:xfrm>
          <a:custGeom>
            <a:avLst/>
            <a:gdLst>
              <a:gd name="connsiteX0" fmla="*/ 4574232 w 4574232"/>
              <a:gd name="connsiteY0" fmla="*/ 0 h 6177439"/>
              <a:gd name="connsiteX1" fmla="*/ 0 w 4574232"/>
              <a:gd name="connsiteY1" fmla="*/ 0 h 6177439"/>
              <a:gd name="connsiteX2" fmla="*/ 0 w 4574232"/>
              <a:gd name="connsiteY2" fmla="*/ 1296859 h 6177439"/>
              <a:gd name="connsiteX3" fmla="*/ 2744106 w 4574232"/>
              <a:gd name="connsiteY3" fmla="*/ 6177439 h 6177439"/>
              <a:gd name="connsiteX4" fmla="*/ 4574232 w 4574232"/>
              <a:gd name="connsiteY4" fmla="*/ 6177439 h 6177439"/>
            </a:gdLst>
            <a:ahLst/>
            <a:cxnLst/>
            <a:rect l="l" t="t" r="r" b="b"/>
            <a:pathLst>
              <a:path w="4574232" h="6177439">
                <a:moveTo>
                  <a:pt x="4574232" y="0"/>
                </a:moveTo>
                <a:lnTo>
                  <a:pt x="0" y="0"/>
                </a:lnTo>
                <a:lnTo>
                  <a:pt x="0" y="1296859"/>
                </a:lnTo>
                <a:lnTo>
                  <a:pt x="2744106" y="6177439"/>
                </a:lnTo>
                <a:lnTo>
                  <a:pt x="4574232" y="617743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9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0" y="0"/>
            <a:ext cx="4574232" cy="6177436"/>
          </a:xfrm>
          <a:custGeom>
            <a:avLst/>
            <a:gdLst>
              <a:gd name="connsiteX0" fmla="*/ 4574232 w 4574232"/>
              <a:gd name="connsiteY0" fmla="*/ 0 h 6177436"/>
              <a:gd name="connsiteX1" fmla="*/ 0 w 4574232"/>
              <a:gd name="connsiteY1" fmla="*/ 0 h 6177436"/>
              <a:gd name="connsiteX2" fmla="*/ 0 w 4574232"/>
              <a:gd name="connsiteY2" fmla="*/ 1185090 h 6177436"/>
              <a:gd name="connsiteX3" fmla="*/ 4574232 w 4574232"/>
              <a:gd name="connsiteY3" fmla="*/ 6177436 h 6177436"/>
            </a:gdLst>
            <a:ahLst/>
            <a:cxnLst/>
            <a:rect l="l" t="t" r="r" b="b"/>
            <a:pathLst>
              <a:path w="4574232" h="6177436">
                <a:moveTo>
                  <a:pt x="4574232" y="0"/>
                </a:moveTo>
                <a:lnTo>
                  <a:pt x="0" y="0"/>
                </a:lnTo>
                <a:lnTo>
                  <a:pt x="0" y="1185090"/>
                </a:lnTo>
                <a:lnTo>
                  <a:pt x="4574232" y="6177436"/>
                </a:lnTo>
                <a:close/>
              </a:path>
            </a:pathLst>
          </a:custGeom>
          <a:solidFill>
            <a:schemeClr val="accent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6177438"/>
            <a:ext cx="12192000" cy="680562"/>
          </a:xfrm>
          <a:custGeom>
            <a:avLst/>
            <a:gdLst>
              <a:gd name="connsiteX0" fmla="*/ 0 w 12192000"/>
              <a:gd name="connsiteY0" fmla="*/ 0 h 680562"/>
              <a:gd name="connsiteX1" fmla="*/ 12192000 w 12192000"/>
              <a:gd name="connsiteY1" fmla="*/ 0 h 680562"/>
              <a:gd name="connsiteX2" fmla="*/ 12192000 w 12192000"/>
              <a:gd name="connsiteY2" fmla="*/ 680562 h 680562"/>
              <a:gd name="connsiteX3" fmla="*/ 0 w 12192000"/>
              <a:gd name="connsiteY3" fmla="*/ 680562 h 680562"/>
            </a:gdLst>
            <a:ahLst/>
            <a:cxnLst/>
            <a:rect l="l" t="t" r="r" b="b"/>
            <a:pathLst>
              <a:path w="12192000" h="680562">
                <a:moveTo>
                  <a:pt x="0" y="0"/>
                </a:moveTo>
                <a:lnTo>
                  <a:pt x="12192000" y="0"/>
                </a:lnTo>
                <a:lnTo>
                  <a:pt x="12192000" y="680562"/>
                </a:lnTo>
                <a:lnTo>
                  <a:pt x="0" y="68056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41388" y="874339"/>
            <a:ext cx="2465612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FFFFFF">
                    <a:alpha val="5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306388" y="6430406"/>
            <a:ext cx="809626" cy="174626"/>
          </a:xfrm>
          <a:custGeom>
            <a:avLst/>
            <a:gdLst>
              <a:gd name="connsiteX0" fmla="*/ 722313 w 809626"/>
              <a:gd name="connsiteY0" fmla="*/ 0 h 174626"/>
              <a:gd name="connsiteX1" fmla="*/ 809626 w 809626"/>
              <a:gd name="connsiteY1" fmla="*/ 87313 h 174626"/>
              <a:gd name="connsiteX2" fmla="*/ 722313 w 809626"/>
              <a:gd name="connsiteY2" fmla="*/ 174626 h 174626"/>
              <a:gd name="connsiteX3" fmla="*/ 635000 w 809626"/>
              <a:gd name="connsiteY3" fmla="*/ 87313 h 174626"/>
              <a:gd name="connsiteX4" fmla="*/ 722313 w 809626"/>
              <a:gd name="connsiteY4" fmla="*/ 0 h 174626"/>
              <a:gd name="connsiteX5" fmla="*/ 404813 w 809626"/>
              <a:gd name="connsiteY5" fmla="*/ 0 h 174626"/>
              <a:gd name="connsiteX6" fmla="*/ 492126 w 809626"/>
              <a:gd name="connsiteY6" fmla="*/ 87313 h 174626"/>
              <a:gd name="connsiteX7" fmla="*/ 404813 w 809626"/>
              <a:gd name="connsiteY7" fmla="*/ 174626 h 174626"/>
              <a:gd name="connsiteX8" fmla="*/ 317500 w 809626"/>
              <a:gd name="connsiteY8" fmla="*/ 87313 h 174626"/>
              <a:gd name="connsiteX9" fmla="*/ 404813 w 809626"/>
              <a:gd name="connsiteY9" fmla="*/ 0 h 174626"/>
              <a:gd name="connsiteX10" fmla="*/ 87313 w 809626"/>
              <a:gd name="connsiteY10" fmla="*/ 0 h 174626"/>
              <a:gd name="connsiteX11" fmla="*/ 174626 w 809626"/>
              <a:gd name="connsiteY11" fmla="*/ 87313 h 174626"/>
              <a:gd name="connsiteX12" fmla="*/ 87313 w 809626"/>
              <a:gd name="connsiteY12" fmla="*/ 174626 h 174626"/>
              <a:gd name="connsiteX13" fmla="*/ 0 w 809626"/>
              <a:gd name="connsiteY13" fmla="*/ 87313 h 174626"/>
              <a:gd name="connsiteX14" fmla="*/ 87313 w 809626"/>
              <a:gd name="connsiteY14" fmla="*/ 0 h 174626"/>
            </a:gdLst>
            <a:ahLst/>
            <a:cxnLst/>
            <a:rect l="l" t="t" r="r" b="b"/>
            <a:pathLst>
              <a:path w="809626" h="174626">
                <a:moveTo>
                  <a:pt x="722313" y="0"/>
                </a:moveTo>
                <a:cubicBezTo>
                  <a:pt x="770535" y="0"/>
                  <a:pt x="809626" y="39091"/>
                  <a:pt x="809626" y="87313"/>
                </a:cubicBezTo>
                <a:cubicBezTo>
                  <a:pt x="809626" y="135535"/>
                  <a:pt x="770535" y="174626"/>
                  <a:pt x="722313" y="174626"/>
                </a:cubicBezTo>
                <a:cubicBezTo>
                  <a:pt x="674091" y="174626"/>
                  <a:pt x="635000" y="135535"/>
                  <a:pt x="635000" y="87313"/>
                </a:cubicBezTo>
                <a:cubicBezTo>
                  <a:pt x="635000" y="39091"/>
                  <a:pt x="674091" y="0"/>
                  <a:pt x="722313" y="0"/>
                </a:cubicBezTo>
                <a:close/>
                <a:moveTo>
                  <a:pt x="404813" y="0"/>
                </a:moveTo>
                <a:cubicBezTo>
                  <a:pt x="453035" y="0"/>
                  <a:pt x="492126" y="39091"/>
                  <a:pt x="492126" y="87313"/>
                </a:cubicBezTo>
                <a:cubicBezTo>
                  <a:pt x="492126" y="135535"/>
                  <a:pt x="453035" y="174626"/>
                  <a:pt x="404813" y="174626"/>
                </a:cubicBezTo>
                <a:cubicBezTo>
                  <a:pt x="356591" y="174626"/>
                  <a:pt x="317500" y="135535"/>
                  <a:pt x="317500" y="87313"/>
                </a:cubicBezTo>
                <a:cubicBezTo>
                  <a:pt x="317500" y="39091"/>
                  <a:pt x="356591" y="0"/>
                  <a:pt x="404813" y="0"/>
                </a:cubicBezTo>
                <a:close/>
                <a:moveTo>
                  <a:pt x="87313" y="0"/>
                </a:moveTo>
                <a:cubicBezTo>
                  <a:pt x="135535" y="0"/>
                  <a:pt x="174626" y="39091"/>
                  <a:pt x="174626" y="87313"/>
                </a:cubicBezTo>
                <a:cubicBezTo>
                  <a:pt x="174626" y="135535"/>
                  <a:pt x="135535" y="174626"/>
                  <a:pt x="87313" y="174626"/>
                </a:cubicBezTo>
                <a:cubicBezTo>
                  <a:pt x="39091" y="174626"/>
                  <a:pt x="0" y="135535"/>
                  <a:pt x="0" y="87313"/>
                </a:cubicBezTo>
                <a:cubicBezTo>
                  <a:pt x="0" y="39091"/>
                  <a:pt x="39091" y="0"/>
                  <a:pt x="87313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20000"/>
                  <a:lumOff val="80000"/>
                  <a:alpha val="100000"/>
                </a:schemeClr>
              </a:gs>
              <a:gs pos="36300">
                <a:schemeClr val="accent4">
                  <a:lumMod val="40000"/>
                  <a:lumOff val="60000"/>
                  <a:alpha val="100000"/>
                </a:schemeClr>
              </a:gs>
              <a:gs pos="100000">
                <a:schemeClr val="accent4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99006" y="2988529"/>
            <a:ext cx="6097669" cy="2291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ko-KR" altLang="en-US" sz="38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결론</a:t>
            </a:r>
            <a:endParaRPr kumimoji="1" lang="zh-CN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25616E-B034-5B6A-4944-8ECF63E77F24}"/>
              </a:ext>
            </a:extLst>
          </p:cNvPr>
          <p:cNvSpPr txBox="1"/>
          <p:nvPr/>
        </p:nvSpPr>
        <p:spPr>
          <a:xfrm>
            <a:off x="5399006" y="1521400"/>
            <a:ext cx="14772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</a:rPr>
              <a:t>07</a:t>
            </a:r>
            <a:endParaRPr lang="ko-KR" altLang="en-US" sz="6600" b="1" dirty="0">
              <a:solidFill>
                <a:schemeClr val="accent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alphaModFix/>
          </a:blip>
          <a:srcRect l="743" t="31806" r="75986" b="33336"/>
          <a:stretch>
            <a:fillRect/>
          </a:stretch>
        </p:blipFill>
        <p:spPr>
          <a:xfrm>
            <a:off x="-1" y="2627891"/>
            <a:ext cx="2880000" cy="2880000"/>
          </a:xfrm>
          <a:custGeom>
            <a:avLst/>
            <a:gdLst/>
            <a:ahLst/>
            <a:cxnLst/>
            <a:rect l="l" t="t" r="r" b="b"/>
            <a:pathLst>
              <a:path w="2880000" h="2880000">
                <a:moveTo>
                  <a:pt x="0" y="0"/>
                </a:moveTo>
                <a:lnTo>
                  <a:pt x="2880000" y="0"/>
                </a:lnTo>
                <a:lnTo>
                  <a:pt x="2880000" y="2880000"/>
                </a:lnTo>
                <a:lnTo>
                  <a:pt x="0" y="2880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alphaModFix/>
          </a:blip>
          <a:srcRect l="52715" t="31806" r="743" b="33336"/>
          <a:stretch>
            <a:fillRect/>
          </a:stretch>
        </p:blipFill>
        <p:spPr>
          <a:xfrm>
            <a:off x="6432000" y="2627891"/>
            <a:ext cx="5759999" cy="2880000"/>
          </a:xfrm>
          <a:custGeom>
            <a:avLst/>
            <a:gdLst/>
            <a:ahLst/>
            <a:cxnLst/>
            <a:rect l="l" t="t" r="r" b="b"/>
            <a:pathLst>
              <a:path w="5759999" h="2880000">
                <a:moveTo>
                  <a:pt x="0" y="0"/>
                </a:moveTo>
                <a:lnTo>
                  <a:pt x="5759999" y="0"/>
                </a:lnTo>
                <a:lnTo>
                  <a:pt x="5759999" y="2880000"/>
                </a:lnTo>
                <a:lnTo>
                  <a:pt x="0" y="2880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2879999" y="1943891"/>
            <a:ext cx="3564000" cy="3564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131999" y="2214693"/>
            <a:ext cx="3060000" cy="30223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검색력 및 인지도 향상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2200"/>
            <a:ext cx="5146675" cy="468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alphaModFix/>
          </a:blip>
          <a:srcRect l="35513" t="519" r="9678" b="519"/>
          <a:stretch>
            <a:fillRect/>
          </a:stretch>
        </p:blipFill>
        <p:spPr>
          <a:xfrm>
            <a:off x="6118900" y="1292200"/>
            <a:ext cx="5400000" cy="4680000"/>
          </a:xfrm>
          <a:custGeom>
            <a:avLst/>
            <a:gdLst/>
            <a:ahLst/>
            <a:cxnLst/>
            <a:rect l="l" t="t" r="r" b="b"/>
            <a:pathLst>
              <a:path w="5400000" h="4680000">
                <a:moveTo>
                  <a:pt x="0" y="0"/>
                </a:moveTo>
                <a:lnTo>
                  <a:pt x="5400000" y="0"/>
                </a:lnTo>
                <a:lnTo>
                  <a:pt x="5400000" y="4680000"/>
                </a:lnTo>
                <a:lnTo>
                  <a:pt x="0" y="4680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1073735" y="2653083"/>
            <a:ext cx="4486555" cy="340062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lang="ko-KR" altLang="en-US" b="0" i="0" dirty="0">
                <a:effectLst/>
                <a:latin typeface="ui-sans-serif"/>
              </a:rPr>
              <a:t>이 넓은 들판처럼</a:t>
            </a:r>
            <a:r>
              <a:rPr lang="en-US" altLang="ko-KR" b="0" i="0" dirty="0">
                <a:effectLst/>
                <a:latin typeface="ui-sans-serif"/>
              </a:rPr>
              <a:t>,</a:t>
            </a:r>
            <a:br>
              <a:rPr lang="ko-KR" altLang="en-US" dirty="0"/>
            </a:br>
            <a:r>
              <a:rPr lang="ko-KR" altLang="en-US" b="1" i="0" dirty="0">
                <a:effectLst/>
                <a:latin typeface="ui-sans-serif"/>
              </a:rPr>
              <a:t>전략부터 실행</a:t>
            </a:r>
            <a:r>
              <a:rPr lang="en-US" altLang="ko-KR" b="1" i="0" dirty="0">
                <a:effectLst/>
                <a:latin typeface="ui-sans-serif"/>
              </a:rPr>
              <a:t>, </a:t>
            </a:r>
            <a:r>
              <a:rPr lang="ko-KR" altLang="en-US" b="1" i="0" dirty="0">
                <a:effectLst/>
                <a:latin typeface="ui-sans-serif"/>
              </a:rPr>
              <a:t>분석까지 전방위로 커버</a:t>
            </a:r>
            <a:r>
              <a:rPr lang="ko-KR" altLang="en-US" i="0" dirty="0">
                <a:effectLst/>
                <a:latin typeface="ui-sans-serif"/>
              </a:rPr>
              <a:t>하며</a:t>
            </a:r>
            <a:br>
              <a:rPr lang="ko-KR" altLang="en-US" dirty="0"/>
            </a:br>
            <a:r>
              <a:rPr lang="ko-KR" altLang="en-US" b="0" i="0" dirty="0">
                <a:effectLst/>
                <a:latin typeface="ui-sans-serif"/>
              </a:rPr>
              <a:t>브랜드의 길을 함께 만들어가겠습니다</a:t>
            </a:r>
            <a:r>
              <a:rPr lang="en-US" altLang="ko-KR" b="0" i="0" dirty="0">
                <a:effectLst/>
                <a:latin typeface="ui-sans-serif"/>
              </a:rPr>
              <a:t>.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 rot="10800000" flipH="1" flipV="1">
            <a:off x="1073736" y="1554529"/>
            <a:ext cx="720430" cy="571733"/>
          </a:xfrm>
          <a:custGeom>
            <a:avLst/>
            <a:gdLst>
              <a:gd name="connsiteX0" fmla="*/ 270000 w 675000"/>
              <a:gd name="connsiteY0" fmla="*/ 535680 h 535680"/>
              <a:gd name="connsiteX1" fmla="*/ 0 w 675000"/>
              <a:gd name="connsiteY1" fmla="*/ 535680 h 535680"/>
              <a:gd name="connsiteX2" fmla="*/ 0 w 675000"/>
              <a:gd name="connsiteY2" fmla="*/ 265680 h 535680"/>
              <a:gd name="connsiteX3" fmla="*/ 270000 w 675000"/>
              <a:gd name="connsiteY3" fmla="*/ 0 h 535680"/>
              <a:gd name="connsiteX4" fmla="*/ 270000 w 675000"/>
              <a:gd name="connsiteY4" fmla="*/ 115830 h 535680"/>
              <a:gd name="connsiteX5" fmla="*/ 115965 w 675000"/>
              <a:gd name="connsiteY5" fmla="*/ 265680 h 535680"/>
              <a:gd name="connsiteX6" fmla="*/ 270000 w 675000"/>
              <a:gd name="connsiteY6" fmla="*/ 265680 h 535680"/>
              <a:gd name="connsiteX7" fmla="*/ 675000 w 675000"/>
              <a:gd name="connsiteY7" fmla="*/ 535680 h 535680"/>
              <a:gd name="connsiteX8" fmla="*/ 405000 w 675000"/>
              <a:gd name="connsiteY8" fmla="*/ 535680 h 535680"/>
              <a:gd name="connsiteX9" fmla="*/ 405000 w 675000"/>
              <a:gd name="connsiteY9" fmla="*/ 265680 h 535680"/>
              <a:gd name="connsiteX10" fmla="*/ 675000 w 675000"/>
              <a:gd name="connsiteY10" fmla="*/ 0 h 535680"/>
              <a:gd name="connsiteX11" fmla="*/ 675000 w 675000"/>
              <a:gd name="connsiteY11" fmla="*/ 115830 h 535680"/>
              <a:gd name="connsiteX12" fmla="*/ 520965 w 675000"/>
              <a:gd name="connsiteY12" fmla="*/ 265680 h 535680"/>
              <a:gd name="connsiteX13" fmla="*/ 675000 w 675000"/>
              <a:gd name="connsiteY13" fmla="*/ 265680 h 535680"/>
            </a:gdLst>
            <a:ahLst/>
            <a:cxnLst/>
            <a:rect l="l" t="t" r="r" b="b"/>
            <a:pathLst>
              <a:path w="675000" h="535680">
                <a:moveTo>
                  <a:pt x="270000" y="535680"/>
                </a:moveTo>
                <a:lnTo>
                  <a:pt x="0" y="535680"/>
                </a:lnTo>
                <a:lnTo>
                  <a:pt x="0" y="265680"/>
                </a:lnTo>
                <a:cubicBezTo>
                  <a:pt x="2360" y="118253"/>
                  <a:pt x="122554" y="-19"/>
                  <a:pt x="270000" y="0"/>
                </a:cubicBezTo>
                <a:lnTo>
                  <a:pt x="270000" y="115830"/>
                </a:lnTo>
                <a:cubicBezTo>
                  <a:pt x="186566" y="115871"/>
                  <a:pt x="118303" y="182278"/>
                  <a:pt x="115965" y="265680"/>
                </a:cubicBezTo>
                <a:lnTo>
                  <a:pt x="270000" y="265680"/>
                </a:lnTo>
                <a:close/>
                <a:moveTo>
                  <a:pt x="675000" y="535680"/>
                </a:moveTo>
                <a:lnTo>
                  <a:pt x="405000" y="535680"/>
                </a:lnTo>
                <a:lnTo>
                  <a:pt x="405000" y="265680"/>
                </a:lnTo>
                <a:cubicBezTo>
                  <a:pt x="407360" y="118253"/>
                  <a:pt x="527554" y="-19"/>
                  <a:pt x="675000" y="0"/>
                </a:cubicBezTo>
                <a:lnTo>
                  <a:pt x="675000" y="115830"/>
                </a:lnTo>
                <a:cubicBezTo>
                  <a:pt x="591566" y="115871"/>
                  <a:pt x="523303" y="182278"/>
                  <a:pt x="520965" y="265680"/>
                </a:cubicBezTo>
                <a:lnTo>
                  <a:pt x="675000" y="26568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857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콘텐츠</a:t>
            </a:r>
            <a:r>
              <a:rPr kumimoji="1" lang="en-US" altLang="zh-CN" sz="3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</a:t>
            </a:r>
            <a:r>
              <a:rPr kumimoji="1" lang="en-US" altLang="zh-CN" sz="32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전략</a:t>
            </a:r>
            <a:r>
              <a:rPr kumimoji="1" lang="en-US" altLang="zh-CN" sz="3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+ </a:t>
            </a:r>
            <a:r>
              <a:rPr kumimoji="1" lang="en-US" altLang="zh-CN" sz="32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실행</a:t>
            </a:r>
            <a:r>
              <a:rPr kumimoji="1" lang="en-US" altLang="zh-CN" sz="3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+ </a:t>
            </a:r>
            <a:r>
              <a:rPr kumimoji="1" lang="en-US" altLang="zh-CN" sz="32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분석</a:t>
            </a:r>
            <a:r>
              <a:rPr kumimoji="1" lang="en-US" altLang="zh-CN" sz="3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</a:t>
            </a:r>
            <a:r>
              <a:rPr kumimoji="1" lang="en-US" altLang="zh-CN" sz="32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전방위</a:t>
            </a:r>
            <a:r>
              <a:rPr kumimoji="1" lang="en-US" altLang="zh-CN" sz="3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</a:t>
            </a:r>
            <a:r>
              <a:rPr kumimoji="1" lang="en-US" altLang="zh-CN" sz="32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커버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alphaModFix/>
          </a:blip>
          <a:srcRect l="17516" t="7655" r="14072" b="23682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1509714" y="0"/>
            <a:ext cx="10682286" cy="6858000"/>
          </a:xfrm>
          <a:custGeom>
            <a:avLst/>
            <a:gdLst>
              <a:gd name="connsiteX0" fmla="*/ 0 w 10682286"/>
              <a:gd name="connsiteY0" fmla="*/ 0 h 6858000"/>
              <a:gd name="connsiteX1" fmla="*/ 10682286 w 10682286"/>
              <a:gd name="connsiteY1" fmla="*/ 0 h 6858000"/>
              <a:gd name="connsiteX2" fmla="*/ 10682286 w 10682286"/>
              <a:gd name="connsiteY2" fmla="*/ 6858000 h 6858000"/>
              <a:gd name="connsiteX3" fmla="*/ 2966019 w 10682286"/>
              <a:gd name="connsiteY3" fmla="*/ 6858000 h 6858000"/>
            </a:gdLst>
            <a:ahLst/>
            <a:cxnLst/>
            <a:rect l="l" t="t" r="r" b="b"/>
            <a:pathLst>
              <a:path w="10682286" h="6858000">
                <a:moveTo>
                  <a:pt x="0" y="0"/>
                </a:moveTo>
                <a:lnTo>
                  <a:pt x="10682286" y="0"/>
                </a:lnTo>
                <a:lnTo>
                  <a:pt x="10682286" y="6858000"/>
                </a:lnTo>
                <a:lnTo>
                  <a:pt x="2966019" y="685800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09714" y="0"/>
            <a:ext cx="10682287" cy="6858000"/>
          </a:xfrm>
          <a:custGeom>
            <a:avLst/>
            <a:gdLst>
              <a:gd name="connsiteX0" fmla="*/ 0 w 10682287"/>
              <a:gd name="connsiteY0" fmla="*/ 0 h 6858000"/>
              <a:gd name="connsiteX1" fmla="*/ 10682287 w 10682287"/>
              <a:gd name="connsiteY1" fmla="*/ 0 h 6858000"/>
              <a:gd name="connsiteX2" fmla="*/ 10682287 w 10682287"/>
              <a:gd name="connsiteY2" fmla="*/ 6858000 h 6858000"/>
              <a:gd name="connsiteX3" fmla="*/ 5355083 w 10682287"/>
              <a:gd name="connsiteY3" fmla="*/ 6858000 h 6858000"/>
            </a:gdLst>
            <a:ahLst/>
            <a:cxnLst/>
            <a:rect l="l" t="t" r="r" b="b"/>
            <a:pathLst>
              <a:path w="10682287" h="6858000">
                <a:moveTo>
                  <a:pt x="0" y="0"/>
                </a:moveTo>
                <a:lnTo>
                  <a:pt x="10682287" y="0"/>
                </a:lnTo>
                <a:lnTo>
                  <a:pt x="10682287" y="6858000"/>
                </a:lnTo>
                <a:lnTo>
                  <a:pt x="5355083" y="6858000"/>
                </a:lnTo>
                <a:close/>
              </a:path>
            </a:pathLst>
          </a:custGeom>
          <a:solidFill>
            <a:schemeClr val="accent1"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6177438"/>
            <a:ext cx="12192000" cy="680562"/>
          </a:xfrm>
          <a:custGeom>
            <a:avLst/>
            <a:gdLst>
              <a:gd name="connsiteX0" fmla="*/ 0 w 12192000"/>
              <a:gd name="connsiteY0" fmla="*/ 0 h 680562"/>
              <a:gd name="connsiteX1" fmla="*/ 12192000 w 12192000"/>
              <a:gd name="connsiteY1" fmla="*/ 0 h 680562"/>
              <a:gd name="connsiteX2" fmla="*/ 12192000 w 12192000"/>
              <a:gd name="connsiteY2" fmla="*/ 680562 h 680562"/>
              <a:gd name="connsiteX3" fmla="*/ 0 w 12192000"/>
              <a:gd name="connsiteY3" fmla="*/ 680562 h 680562"/>
            </a:gdLst>
            <a:ahLst/>
            <a:cxnLst/>
            <a:rect l="l" t="t" r="r" b="b"/>
            <a:pathLst>
              <a:path w="12192000" h="680562">
                <a:moveTo>
                  <a:pt x="0" y="0"/>
                </a:moveTo>
                <a:lnTo>
                  <a:pt x="12192000" y="0"/>
                </a:lnTo>
                <a:lnTo>
                  <a:pt x="12192000" y="680562"/>
                </a:lnTo>
                <a:lnTo>
                  <a:pt x="0" y="68056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06388" y="6430406"/>
            <a:ext cx="809626" cy="174626"/>
          </a:xfrm>
          <a:custGeom>
            <a:avLst/>
            <a:gdLst>
              <a:gd name="connsiteX0" fmla="*/ 722313 w 809626"/>
              <a:gd name="connsiteY0" fmla="*/ 0 h 174626"/>
              <a:gd name="connsiteX1" fmla="*/ 809626 w 809626"/>
              <a:gd name="connsiteY1" fmla="*/ 87313 h 174626"/>
              <a:gd name="connsiteX2" fmla="*/ 722313 w 809626"/>
              <a:gd name="connsiteY2" fmla="*/ 174626 h 174626"/>
              <a:gd name="connsiteX3" fmla="*/ 635000 w 809626"/>
              <a:gd name="connsiteY3" fmla="*/ 87313 h 174626"/>
              <a:gd name="connsiteX4" fmla="*/ 722313 w 809626"/>
              <a:gd name="connsiteY4" fmla="*/ 0 h 174626"/>
              <a:gd name="connsiteX5" fmla="*/ 404813 w 809626"/>
              <a:gd name="connsiteY5" fmla="*/ 0 h 174626"/>
              <a:gd name="connsiteX6" fmla="*/ 492126 w 809626"/>
              <a:gd name="connsiteY6" fmla="*/ 87313 h 174626"/>
              <a:gd name="connsiteX7" fmla="*/ 404813 w 809626"/>
              <a:gd name="connsiteY7" fmla="*/ 174626 h 174626"/>
              <a:gd name="connsiteX8" fmla="*/ 317500 w 809626"/>
              <a:gd name="connsiteY8" fmla="*/ 87313 h 174626"/>
              <a:gd name="connsiteX9" fmla="*/ 404813 w 809626"/>
              <a:gd name="connsiteY9" fmla="*/ 0 h 174626"/>
              <a:gd name="connsiteX10" fmla="*/ 87313 w 809626"/>
              <a:gd name="connsiteY10" fmla="*/ 0 h 174626"/>
              <a:gd name="connsiteX11" fmla="*/ 174626 w 809626"/>
              <a:gd name="connsiteY11" fmla="*/ 87313 h 174626"/>
              <a:gd name="connsiteX12" fmla="*/ 87313 w 809626"/>
              <a:gd name="connsiteY12" fmla="*/ 174626 h 174626"/>
              <a:gd name="connsiteX13" fmla="*/ 0 w 809626"/>
              <a:gd name="connsiteY13" fmla="*/ 87313 h 174626"/>
              <a:gd name="connsiteX14" fmla="*/ 87313 w 809626"/>
              <a:gd name="connsiteY14" fmla="*/ 0 h 174626"/>
            </a:gdLst>
            <a:ahLst/>
            <a:cxnLst/>
            <a:rect l="l" t="t" r="r" b="b"/>
            <a:pathLst>
              <a:path w="809626" h="174626">
                <a:moveTo>
                  <a:pt x="722313" y="0"/>
                </a:moveTo>
                <a:cubicBezTo>
                  <a:pt x="770535" y="0"/>
                  <a:pt x="809626" y="39091"/>
                  <a:pt x="809626" y="87313"/>
                </a:cubicBezTo>
                <a:cubicBezTo>
                  <a:pt x="809626" y="135535"/>
                  <a:pt x="770535" y="174626"/>
                  <a:pt x="722313" y="174626"/>
                </a:cubicBezTo>
                <a:cubicBezTo>
                  <a:pt x="674091" y="174626"/>
                  <a:pt x="635000" y="135535"/>
                  <a:pt x="635000" y="87313"/>
                </a:cubicBezTo>
                <a:cubicBezTo>
                  <a:pt x="635000" y="39091"/>
                  <a:pt x="674091" y="0"/>
                  <a:pt x="722313" y="0"/>
                </a:cubicBezTo>
                <a:close/>
                <a:moveTo>
                  <a:pt x="404813" y="0"/>
                </a:moveTo>
                <a:cubicBezTo>
                  <a:pt x="453035" y="0"/>
                  <a:pt x="492126" y="39091"/>
                  <a:pt x="492126" y="87313"/>
                </a:cubicBezTo>
                <a:cubicBezTo>
                  <a:pt x="492126" y="135535"/>
                  <a:pt x="453035" y="174626"/>
                  <a:pt x="404813" y="174626"/>
                </a:cubicBezTo>
                <a:cubicBezTo>
                  <a:pt x="356591" y="174626"/>
                  <a:pt x="317500" y="135535"/>
                  <a:pt x="317500" y="87313"/>
                </a:cubicBezTo>
                <a:cubicBezTo>
                  <a:pt x="317500" y="39091"/>
                  <a:pt x="356591" y="0"/>
                  <a:pt x="404813" y="0"/>
                </a:cubicBezTo>
                <a:close/>
                <a:moveTo>
                  <a:pt x="87313" y="0"/>
                </a:moveTo>
                <a:cubicBezTo>
                  <a:pt x="135535" y="0"/>
                  <a:pt x="174626" y="39091"/>
                  <a:pt x="174626" y="87313"/>
                </a:cubicBezTo>
                <a:cubicBezTo>
                  <a:pt x="174626" y="135535"/>
                  <a:pt x="135535" y="174626"/>
                  <a:pt x="87313" y="174626"/>
                </a:cubicBezTo>
                <a:cubicBezTo>
                  <a:pt x="39091" y="174626"/>
                  <a:pt x="0" y="135535"/>
                  <a:pt x="0" y="87313"/>
                </a:cubicBezTo>
                <a:cubicBezTo>
                  <a:pt x="0" y="39091"/>
                  <a:pt x="39091" y="0"/>
                  <a:pt x="87313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20000"/>
                  <a:lumOff val="80000"/>
                  <a:alpha val="100000"/>
                </a:schemeClr>
              </a:gs>
              <a:gs pos="36300">
                <a:schemeClr val="accent4">
                  <a:lumMod val="40000"/>
                  <a:lumOff val="60000"/>
                  <a:alpha val="100000"/>
                </a:schemeClr>
              </a:gs>
              <a:gs pos="100000">
                <a:schemeClr val="accent4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4963288" y="901949"/>
            <a:ext cx="540001" cy="1111647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/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104853" y="1457772"/>
            <a:ext cx="2295071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5400" dirty="0">
                <a:ln w="12700">
                  <a:noFill/>
                </a:ln>
                <a:solidFill>
                  <a:srgbClr val="FFFFFF">
                    <a:alpha val="75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4677465" y="2539429"/>
            <a:ext cx="7286022" cy="17791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Thanks for your attention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alphaModFix/>
          </a:blip>
          <a:srcRect l="17476" t="1336" r="42712" b="2729"/>
          <a:stretch>
            <a:fillRect/>
          </a:stretch>
        </p:blipFill>
        <p:spPr>
          <a:xfrm>
            <a:off x="0" y="0"/>
            <a:ext cx="4574232" cy="6177438"/>
          </a:xfrm>
          <a:custGeom>
            <a:avLst/>
            <a:gdLst>
              <a:gd name="connsiteX0" fmla="*/ 0 w 4574232"/>
              <a:gd name="connsiteY0" fmla="*/ 0 h 6177438"/>
              <a:gd name="connsiteX1" fmla="*/ 4574232 w 4574232"/>
              <a:gd name="connsiteY1" fmla="*/ 0 h 6177438"/>
              <a:gd name="connsiteX2" fmla="*/ 4574232 w 4574232"/>
              <a:gd name="connsiteY2" fmla="*/ 6177438 h 6177438"/>
              <a:gd name="connsiteX3" fmla="*/ 0 w 4574232"/>
              <a:gd name="connsiteY3" fmla="*/ 6177438 h 6177438"/>
            </a:gdLst>
            <a:ahLst/>
            <a:cxnLst/>
            <a:rect l="l" t="t" r="r" b="b"/>
            <a:pathLst>
              <a:path w="4574232" h="6177438">
                <a:moveTo>
                  <a:pt x="0" y="0"/>
                </a:moveTo>
                <a:lnTo>
                  <a:pt x="4574232" y="0"/>
                </a:lnTo>
                <a:lnTo>
                  <a:pt x="4574232" y="6177438"/>
                </a:lnTo>
                <a:lnTo>
                  <a:pt x="0" y="61774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399006" y="810735"/>
            <a:ext cx="1449863" cy="19372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5514697" y="2786103"/>
            <a:ext cx="1550032" cy="45719"/>
          </a:xfrm>
          <a:custGeom>
            <a:avLst/>
            <a:gdLst>
              <a:gd name="connsiteX0" fmla="*/ 0 w 1550032"/>
              <a:gd name="connsiteY0" fmla="*/ 0 h 45719"/>
              <a:gd name="connsiteX1" fmla="*/ 514982 w 1550032"/>
              <a:gd name="connsiteY1" fmla="*/ 0 h 45719"/>
              <a:gd name="connsiteX2" fmla="*/ 1550032 w 1550032"/>
              <a:gd name="connsiteY2" fmla="*/ 0 h 45719"/>
              <a:gd name="connsiteX3" fmla="*/ 1550032 w 1550032"/>
              <a:gd name="connsiteY3" fmla="*/ 45719 h 45719"/>
              <a:gd name="connsiteX4" fmla="*/ 514982 w 1550032"/>
              <a:gd name="connsiteY4" fmla="*/ 45719 h 45719"/>
              <a:gd name="connsiteX5" fmla="*/ 0 w 1550032"/>
              <a:gd name="connsiteY5" fmla="*/ 45719 h 45719"/>
            </a:gdLst>
            <a:ahLst/>
            <a:cxnLst/>
            <a:rect l="l" t="t" r="r" b="b"/>
            <a:pathLst>
              <a:path w="1550032" h="45719">
                <a:moveTo>
                  <a:pt x="0" y="0"/>
                </a:moveTo>
                <a:lnTo>
                  <a:pt x="514982" y="0"/>
                </a:lnTo>
                <a:lnTo>
                  <a:pt x="1550032" y="0"/>
                </a:lnTo>
                <a:lnTo>
                  <a:pt x="1550032" y="45719"/>
                </a:lnTo>
                <a:lnTo>
                  <a:pt x="514982" y="45719"/>
                </a:lnTo>
                <a:lnTo>
                  <a:pt x="0" y="4571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tx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1"/>
            <a:ext cx="4574232" cy="6177439"/>
          </a:xfrm>
          <a:custGeom>
            <a:avLst/>
            <a:gdLst>
              <a:gd name="connsiteX0" fmla="*/ 4574232 w 4574232"/>
              <a:gd name="connsiteY0" fmla="*/ 0 h 6177439"/>
              <a:gd name="connsiteX1" fmla="*/ 0 w 4574232"/>
              <a:gd name="connsiteY1" fmla="*/ 0 h 6177439"/>
              <a:gd name="connsiteX2" fmla="*/ 0 w 4574232"/>
              <a:gd name="connsiteY2" fmla="*/ 1296859 h 6177439"/>
              <a:gd name="connsiteX3" fmla="*/ 2744106 w 4574232"/>
              <a:gd name="connsiteY3" fmla="*/ 6177439 h 6177439"/>
              <a:gd name="connsiteX4" fmla="*/ 4574232 w 4574232"/>
              <a:gd name="connsiteY4" fmla="*/ 6177439 h 6177439"/>
            </a:gdLst>
            <a:ahLst/>
            <a:cxnLst/>
            <a:rect l="l" t="t" r="r" b="b"/>
            <a:pathLst>
              <a:path w="4574232" h="6177439">
                <a:moveTo>
                  <a:pt x="4574232" y="0"/>
                </a:moveTo>
                <a:lnTo>
                  <a:pt x="0" y="0"/>
                </a:lnTo>
                <a:lnTo>
                  <a:pt x="0" y="1296859"/>
                </a:lnTo>
                <a:lnTo>
                  <a:pt x="2744106" y="6177439"/>
                </a:lnTo>
                <a:lnTo>
                  <a:pt x="4574232" y="617743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9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0" y="0"/>
            <a:ext cx="4574232" cy="6177436"/>
          </a:xfrm>
          <a:custGeom>
            <a:avLst/>
            <a:gdLst>
              <a:gd name="connsiteX0" fmla="*/ 4574232 w 4574232"/>
              <a:gd name="connsiteY0" fmla="*/ 0 h 6177436"/>
              <a:gd name="connsiteX1" fmla="*/ 0 w 4574232"/>
              <a:gd name="connsiteY1" fmla="*/ 0 h 6177436"/>
              <a:gd name="connsiteX2" fmla="*/ 0 w 4574232"/>
              <a:gd name="connsiteY2" fmla="*/ 1185090 h 6177436"/>
              <a:gd name="connsiteX3" fmla="*/ 4574232 w 4574232"/>
              <a:gd name="connsiteY3" fmla="*/ 6177436 h 6177436"/>
            </a:gdLst>
            <a:ahLst/>
            <a:cxnLst/>
            <a:rect l="l" t="t" r="r" b="b"/>
            <a:pathLst>
              <a:path w="4574232" h="6177436">
                <a:moveTo>
                  <a:pt x="4574232" y="0"/>
                </a:moveTo>
                <a:lnTo>
                  <a:pt x="0" y="0"/>
                </a:lnTo>
                <a:lnTo>
                  <a:pt x="0" y="1185090"/>
                </a:lnTo>
                <a:lnTo>
                  <a:pt x="4574232" y="6177436"/>
                </a:lnTo>
                <a:close/>
              </a:path>
            </a:pathLst>
          </a:custGeom>
          <a:solidFill>
            <a:schemeClr val="accent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6177438"/>
            <a:ext cx="12192000" cy="680562"/>
          </a:xfrm>
          <a:custGeom>
            <a:avLst/>
            <a:gdLst>
              <a:gd name="connsiteX0" fmla="*/ 0 w 12192000"/>
              <a:gd name="connsiteY0" fmla="*/ 0 h 680562"/>
              <a:gd name="connsiteX1" fmla="*/ 12192000 w 12192000"/>
              <a:gd name="connsiteY1" fmla="*/ 0 h 680562"/>
              <a:gd name="connsiteX2" fmla="*/ 12192000 w 12192000"/>
              <a:gd name="connsiteY2" fmla="*/ 680562 h 680562"/>
              <a:gd name="connsiteX3" fmla="*/ 0 w 12192000"/>
              <a:gd name="connsiteY3" fmla="*/ 680562 h 680562"/>
            </a:gdLst>
            <a:ahLst/>
            <a:cxnLst/>
            <a:rect l="l" t="t" r="r" b="b"/>
            <a:pathLst>
              <a:path w="12192000" h="680562">
                <a:moveTo>
                  <a:pt x="0" y="0"/>
                </a:moveTo>
                <a:lnTo>
                  <a:pt x="12192000" y="0"/>
                </a:lnTo>
                <a:lnTo>
                  <a:pt x="12192000" y="680562"/>
                </a:lnTo>
                <a:lnTo>
                  <a:pt x="0" y="68056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41387" y="874338"/>
            <a:ext cx="2651557" cy="11484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FFFFFF">
                    <a:alpha val="5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</a:t>
            </a:r>
          </a:p>
          <a:p>
            <a:pPr algn="ctr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FFFFFF">
                    <a:alpha val="5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5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306388" y="6430406"/>
            <a:ext cx="809626" cy="174626"/>
          </a:xfrm>
          <a:custGeom>
            <a:avLst/>
            <a:gdLst>
              <a:gd name="connsiteX0" fmla="*/ 722313 w 809626"/>
              <a:gd name="connsiteY0" fmla="*/ 0 h 174626"/>
              <a:gd name="connsiteX1" fmla="*/ 809626 w 809626"/>
              <a:gd name="connsiteY1" fmla="*/ 87313 h 174626"/>
              <a:gd name="connsiteX2" fmla="*/ 722313 w 809626"/>
              <a:gd name="connsiteY2" fmla="*/ 174626 h 174626"/>
              <a:gd name="connsiteX3" fmla="*/ 635000 w 809626"/>
              <a:gd name="connsiteY3" fmla="*/ 87313 h 174626"/>
              <a:gd name="connsiteX4" fmla="*/ 722313 w 809626"/>
              <a:gd name="connsiteY4" fmla="*/ 0 h 174626"/>
              <a:gd name="connsiteX5" fmla="*/ 404813 w 809626"/>
              <a:gd name="connsiteY5" fmla="*/ 0 h 174626"/>
              <a:gd name="connsiteX6" fmla="*/ 492126 w 809626"/>
              <a:gd name="connsiteY6" fmla="*/ 87313 h 174626"/>
              <a:gd name="connsiteX7" fmla="*/ 404813 w 809626"/>
              <a:gd name="connsiteY7" fmla="*/ 174626 h 174626"/>
              <a:gd name="connsiteX8" fmla="*/ 317500 w 809626"/>
              <a:gd name="connsiteY8" fmla="*/ 87313 h 174626"/>
              <a:gd name="connsiteX9" fmla="*/ 404813 w 809626"/>
              <a:gd name="connsiteY9" fmla="*/ 0 h 174626"/>
              <a:gd name="connsiteX10" fmla="*/ 87313 w 809626"/>
              <a:gd name="connsiteY10" fmla="*/ 0 h 174626"/>
              <a:gd name="connsiteX11" fmla="*/ 174626 w 809626"/>
              <a:gd name="connsiteY11" fmla="*/ 87313 h 174626"/>
              <a:gd name="connsiteX12" fmla="*/ 87313 w 809626"/>
              <a:gd name="connsiteY12" fmla="*/ 174626 h 174626"/>
              <a:gd name="connsiteX13" fmla="*/ 0 w 809626"/>
              <a:gd name="connsiteY13" fmla="*/ 87313 h 174626"/>
              <a:gd name="connsiteX14" fmla="*/ 87313 w 809626"/>
              <a:gd name="connsiteY14" fmla="*/ 0 h 174626"/>
            </a:gdLst>
            <a:ahLst/>
            <a:cxnLst/>
            <a:rect l="l" t="t" r="r" b="b"/>
            <a:pathLst>
              <a:path w="809626" h="174626">
                <a:moveTo>
                  <a:pt x="722313" y="0"/>
                </a:moveTo>
                <a:cubicBezTo>
                  <a:pt x="770535" y="0"/>
                  <a:pt x="809626" y="39091"/>
                  <a:pt x="809626" y="87313"/>
                </a:cubicBezTo>
                <a:cubicBezTo>
                  <a:pt x="809626" y="135535"/>
                  <a:pt x="770535" y="174626"/>
                  <a:pt x="722313" y="174626"/>
                </a:cubicBezTo>
                <a:cubicBezTo>
                  <a:pt x="674091" y="174626"/>
                  <a:pt x="635000" y="135535"/>
                  <a:pt x="635000" y="87313"/>
                </a:cubicBezTo>
                <a:cubicBezTo>
                  <a:pt x="635000" y="39091"/>
                  <a:pt x="674091" y="0"/>
                  <a:pt x="722313" y="0"/>
                </a:cubicBezTo>
                <a:close/>
                <a:moveTo>
                  <a:pt x="404813" y="0"/>
                </a:moveTo>
                <a:cubicBezTo>
                  <a:pt x="453035" y="0"/>
                  <a:pt x="492126" y="39091"/>
                  <a:pt x="492126" y="87313"/>
                </a:cubicBezTo>
                <a:cubicBezTo>
                  <a:pt x="492126" y="135535"/>
                  <a:pt x="453035" y="174626"/>
                  <a:pt x="404813" y="174626"/>
                </a:cubicBezTo>
                <a:cubicBezTo>
                  <a:pt x="356591" y="174626"/>
                  <a:pt x="317500" y="135535"/>
                  <a:pt x="317500" y="87313"/>
                </a:cubicBezTo>
                <a:cubicBezTo>
                  <a:pt x="317500" y="39091"/>
                  <a:pt x="356591" y="0"/>
                  <a:pt x="404813" y="0"/>
                </a:cubicBezTo>
                <a:close/>
                <a:moveTo>
                  <a:pt x="87313" y="0"/>
                </a:moveTo>
                <a:cubicBezTo>
                  <a:pt x="135535" y="0"/>
                  <a:pt x="174626" y="39091"/>
                  <a:pt x="174626" y="87313"/>
                </a:cubicBezTo>
                <a:cubicBezTo>
                  <a:pt x="174626" y="135535"/>
                  <a:pt x="135535" y="174626"/>
                  <a:pt x="87313" y="174626"/>
                </a:cubicBezTo>
                <a:cubicBezTo>
                  <a:pt x="39091" y="174626"/>
                  <a:pt x="0" y="135535"/>
                  <a:pt x="0" y="87313"/>
                </a:cubicBezTo>
                <a:cubicBezTo>
                  <a:pt x="0" y="39091"/>
                  <a:pt x="39091" y="0"/>
                  <a:pt x="87313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20000"/>
                  <a:lumOff val="80000"/>
                  <a:alpha val="100000"/>
                </a:schemeClr>
              </a:gs>
              <a:gs pos="36300">
                <a:schemeClr val="accent4">
                  <a:lumMod val="40000"/>
                  <a:lumOff val="60000"/>
                  <a:alpha val="100000"/>
                </a:schemeClr>
              </a:gs>
              <a:gs pos="100000">
                <a:schemeClr val="accent4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99006" y="2988529"/>
            <a:ext cx="6097669" cy="2291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ko-KR" altLang="en-US" sz="38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소개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BE5F4-400C-14BD-D5F1-ED2A1B40F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E90AB0-45CB-50FD-4B00-AEF46D9FDAD2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5B576AB6-CE70-0548-E439-C5F2EEC984AC}"/>
              </a:ext>
            </a:extLst>
          </p:cNvPr>
          <p:cNvSpPr txBox="1"/>
          <p:nvPr/>
        </p:nvSpPr>
        <p:spPr>
          <a:xfrm>
            <a:off x="695324" y="1215242"/>
            <a:ext cx="3157570" cy="5020458"/>
          </a:xfrm>
          <a:prstGeom prst="roundRect">
            <a:avLst>
              <a:gd name="adj" fmla="val 5836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261620" dist="143891" dir="5400000" sx="98000" sy="98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4183" tIns="47092" rIns="94183" bIns="4709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F1AE8705-EB28-43D7-5F7E-003E93550E6F}"/>
              </a:ext>
            </a:extLst>
          </p:cNvPr>
          <p:cNvSpPr txBox="1"/>
          <p:nvPr/>
        </p:nvSpPr>
        <p:spPr>
          <a:xfrm>
            <a:off x="1051398" y="1427646"/>
            <a:ext cx="2364357" cy="2364357"/>
          </a:xfrm>
          <a:prstGeom prst="ellipse">
            <a:avLst/>
          </a:prstGeom>
          <a:solidFill>
            <a:schemeClr val="accent1">
              <a:lumMod val="10000"/>
              <a:lumOff val="9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A2CFF5FB-052A-B31A-BEDC-29D88692F256}"/>
              </a:ext>
            </a:extLst>
          </p:cNvPr>
          <p:cNvSpPr txBox="1"/>
          <p:nvPr/>
        </p:nvSpPr>
        <p:spPr>
          <a:xfrm>
            <a:off x="1051398" y="1427645"/>
            <a:ext cx="2364339" cy="2364355"/>
          </a:xfrm>
          <a:prstGeom prst="arc">
            <a:avLst>
              <a:gd name="adj1" fmla="val 2400754"/>
              <a:gd name="adj2" fmla="val 9711949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FA69A1D9-76E1-E7CA-49F4-707F7CD634EF}"/>
              </a:ext>
            </a:extLst>
          </p:cNvPr>
          <p:cNvSpPr txBox="1"/>
          <p:nvPr/>
        </p:nvSpPr>
        <p:spPr>
          <a:xfrm flipH="1" flipV="1">
            <a:off x="1051406" y="1427638"/>
            <a:ext cx="2364335" cy="2364341"/>
          </a:xfrm>
          <a:prstGeom prst="arc">
            <a:avLst>
              <a:gd name="adj1" fmla="val 2400747"/>
              <a:gd name="adj2" fmla="val 9711943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0608D43-23EE-283D-D313-39749B4FED70}"/>
              </a:ext>
            </a:extLst>
          </p:cNvPr>
          <p:cNvSpPr txBox="1"/>
          <p:nvPr/>
        </p:nvSpPr>
        <p:spPr>
          <a:xfrm>
            <a:off x="850900" y="3950753"/>
            <a:ext cx="2844800" cy="5471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ko-KR" altLang="en-US" sz="1600" dirty="0">
                <a:ln w="12700">
                  <a:noFill/>
                </a:ln>
                <a:gradFill>
                  <a:gsLst>
                    <a:gs pos="18000">
                      <a:srgbClr val="F34C46">
                        <a:alpha val="100000"/>
                      </a:srgbClr>
                    </a:gs>
                    <a:gs pos="93000">
                      <a:srgbClr val="E5160F">
                        <a:alpha val="100000"/>
                      </a:srgbClr>
                    </a:gs>
                  </a:gsLst>
                  <a:lin ang="5400000" scaled="0"/>
                </a:gradFill>
                <a:latin typeface="poppins-bold"/>
              </a:rPr>
              <a:t>온라인 마케터</a:t>
            </a:r>
            <a:endParaRPr kumimoji="1"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01BB5851-691F-0FBF-ADA4-29E75B5D9891}"/>
              </a:ext>
            </a:extLst>
          </p:cNvPr>
          <p:cNvSpPr txBox="1"/>
          <p:nvPr/>
        </p:nvSpPr>
        <p:spPr>
          <a:xfrm>
            <a:off x="851216" y="4572684"/>
            <a:ext cx="2845786" cy="13302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ko-KR" altLang="en-US" dirty="0"/>
              <a:t>검색</a:t>
            </a:r>
            <a:r>
              <a:rPr kumimoji="1" lang="en-US" altLang="ko-KR" dirty="0"/>
              <a:t>/</a:t>
            </a:r>
            <a:r>
              <a:rPr kumimoji="1" lang="ko-KR" altLang="en-US" dirty="0"/>
              <a:t>광고</a:t>
            </a:r>
            <a:br>
              <a:rPr kumimoji="1" lang="en-US" altLang="ko-KR" dirty="0"/>
            </a:br>
            <a:r>
              <a:rPr kumimoji="1" lang="ko-KR" altLang="en-US" dirty="0"/>
              <a:t>블로그</a:t>
            </a:r>
            <a:endParaRPr kumimoji="1" lang="en-US" altLang="ko-KR" dirty="0"/>
          </a:p>
          <a:p>
            <a:pPr algn="ctr">
              <a:lnSpc>
                <a:spcPct val="140000"/>
              </a:lnSpc>
            </a:pPr>
            <a:r>
              <a:rPr kumimoji="1" lang="en-US" altLang="ko-KR" sz="1200" dirty="0"/>
              <a:t>https://moneygrowertips.kr/</a:t>
            </a:r>
            <a:br>
              <a:rPr kumimoji="1" lang="en-US" altLang="ko-KR" sz="1200" dirty="0"/>
            </a:br>
            <a:r>
              <a:rPr kumimoji="1" lang="en-US" altLang="ko-KR" sz="1200" dirty="0"/>
              <a:t>https://hwangcademy.com/</a:t>
            </a:r>
            <a:endParaRPr kumimoji="1" lang="zh-CN" altLang="en-US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83002EC3-343F-6325-9AFF-50A70D7585E4}"/>
              </a:ext>
            </a:extLst>
          </p:cNvPr>
          <p:cNvSpPr txBox="1"/>
          <p:nvPr/>
        </p:nvSpPr>
        <p:spPr>
          <a:xfrm>
            <a:off x="4459535" y="1215242"/>
            <a:ext cx="3157570" cy="5017638"/>
          </a:xfrm>
          <a:prstGeom prst="roundRect">
            <a:avLst>
              <a:gd name="adj" fmla="val 6908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261620" dist="143891" dir="5400000" sx="98000" sy="98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4183" tIns="47092" rIns="94183" bIns="4709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903775C6-B4DF-CF5C-2A9B-B8CEE8135DF8}"/>
              </a:ext>
            </a:extLst>
          </p:cNvPr>
          <p:cNvSpPr txBox="1"/>
          <p:nvPr/>
        </p:nvSpPr>
        <p:spPr>
          <a:xfrm>
            <a:off x="4815609" y="1427646"/>
            <a:ext cx="2364357" cy="2364357"/>
          </a:xfrm>
          <a:prstGeom prst="ellipse">
            <a:avLst/>
          </a:prstGeom>
          <a:solidFill>
            <a:schemeClr val="accent1">
              <a:lumMod val="10000"/>
              <a:lumOff val="9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502138AD-1829-DDCE-A31D-C96B75150F95}"/>
              </a:ext>
            </a:extLst>
          </p:cNvPr>
          <p:cNvSpPr txBox="1"/>
          <p:nvPr/>
        </p:nvSpPr>
        <p:spPr>
          <a:xfrm>
            <a:off x="4815608" y="1427645"/>
            <a:ext cx="2364339" cy="2364355"/>
          </a:xfrm>
          <a:prstGeom prst="arc">
            <a:avLst>
              <a:gd name="adj1" fmla="val 2400754"/>
              <a:gd name="adj2" fmla="val 9711949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5A4152AA-75CC-6EB5-7020-CB74ED128AFC}"/>
              </a:ext>
            </a:extLst>
          </p:cNvPr>
          <p:cNvSpPr txBox="1"/>
          <p:nvPr/>
        </p:nvSpPr>
        <p:spPr>
          <a:xfrm flipH="1" flipV="1">
            <a:off x="4815618" y="1427638"/>
            <a:ext cx="2364335" cy="2364341"/>
          </a:xfrm>
          <a:prstGeom prst="arc">
            <a:avLst>
              <a:gd name="adj1" fmla="val 2400747"/>
              <a:gd name="adj2" fmla="val 9711943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7FDD84C4-96E5-6091-629C-7495AA9256AE}"/>
              </a:ext>
            </a:extLst>
          </p:cNvPr>
          <p:cNvSpPr txBox="1"/>
          <p:nvPr/>
        </p:nvSpPr>
        <p:spPr>
          <a:xfrm>
            <a:off x="4610100" y="3950753"/>
            <a:ext cx="2844800" cy="545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ko-KR" altLang="en-US" sz="1600" dirty="0">
                <a:ln w="12700">
                  <a:noFill/>
                </a:ln>
                <a:gradFill>
                  <a:gsLst>
                    <a:gs pos="18000">
                      <a:srgbClr val="F34C46">
                        <a:alpha val="100000"/>
                      </a:srgbClr>
                    </a:gs>
                    <a:gs pos="93000">
                      <a:srgbClr val="E5160F">
                        <a:alpha val="100000"/>
                      </a:srgbClr>
                    </a:gs>
                  </a:gsLst>
                  <a:lin ang="5400000" scaled="0"/>
                </a:gradFill>
                <a:latin typeface="poppins-bold"/>
                <a:ea typeface="poppins-bold"/>
                <a:cs typeface="poppins-bold"/>
              </a:rPr>
              <a:t>기자</a:t>
            </a:r>
            <a:endParaRPr kumimoji="1" lang="zh-CN" altLang="en-US" dirty="0"/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D5BB8FFA-472E-E8E9-60EB-3D24F4A02DC6}"/>
              </a:ext>
            </a:extLst>
          </p:cNvPr>
          <p:cNvSpPr txBox="1"/>
          <p:nvPr/>
        </p:nvSpPr>
        <p:spPr>
          <a:xfrm>
            <a:off x="4615427" y="4572684"/>
            <a:ext cx="2845786" cy="133281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200" dirty="0">
                <a:hlinkClick r:id="rId2"/>
              </a:rPr>
              <a:t>https://luxmen.mk.co.kr/news/all/7919284</a:t>
            </a:r>
            <a:br>
              <a:rPr kumimoji="1" lang="en-US" altLang="zh-CN" sz="1200" dirty="0"/>
            </a:br>
            <a:r>
              <a:rPr kumimoji="1" lang="en-US" altLang="zh-CN" sz="1200" dirty="0">
                <a:hlinkClick r:id="rId3"/>
              </a:rPr>
              <a:t>https://luxmen.mk.co.kr/news/all/7911434</a:t>
            </a:r>
            <a:endParaRPr kumimoji="1" lang="en-US" altLang="zh-CN" sz="1200" dirty="0"/>
          </a:p>
          <a:p>
            <a:pPr algn="ctr">
              <a:lnSpc>
                <a:spcPct val="140000"/>
              </a:lnSpc>
            </a:pPr>
            <a:endParaRPr kumimoji="1" lang="zh-CN" altLang="en-US" sz="1200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E1A8B71D-2DF4-0AD8-8D4B-37216BD3DD4D}"/>
              </a:ext>
            </a:extLst>
          </p:cNvPr>
          <p:cNvSpPr txBox="1"/>
          <p:nvPr/>
        </p:nvSpPr>
        <p:spPr>
          <a:xfrm>
            <a:off x="8223746" y="1215242"/>
            <a:ext cx="3157570" cy="5020458"/>
          </a:xfrm>
          <a:prstGeom prst="roundRect">
            <a:avLst>
              <a:gd name="adj" fmla="val 5836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261620" dist="143891" dir="5400000" sx="98000" sy="98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4183" tIns="47092" rIns="94183" bIns="4709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DB37760B-B972-CBA0-DEF8-6012306AE58D}"/>
              </a:ext>
            </a:extLst>
          </p:cNvPr>
          <p:cNvSpPr txBox="1"/>
          <p:nvPr/>
        </p:nvSpPr>
        <p:spPr>
          <a:xfrm>
            <a:off x="8579821" y="1427646"/>
            <a:ext cx="2364357" cy="2364357"/>
          </a:xfrm>
          <a:prstGeom prst="ellipse">
            <a:avLst/>
          </a:prstGeom>
          <a:solidFill>
            <a:schemeClr val="accent1">
              <a:lumMod val="10000"/>
              <a:lumOff val="9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428DBA08-F7E7-439D-3FB2-3EAAAA4E419C}"/>
              </a:ext>
            </a:extLst>
          </p:cNvPr>
          <p:cNvSpPr txBox="1"/>
          <p:nvPr/>
        </p:nvSpPr>
        <p:spPr>
          <a:xfrm>
            <a:off x="8579820" y="1427645"/>
            <a:ext cx="2364339" cy="2364355"/>
          </a:xfrm>
          <a:prstGeom prst="arc">
            <a:avLst>
              <a:gd name="adj1" fmla="val 2400754"/>
              <a:gd name="adj2" fmla="val 9711949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B9C1EBF0-ECA1-D06B-0C3A-3F68A48695A1}"/>
              </a:ext>
            </a:extLst>
          </p:cNvPr>
          <p:cNvSpPr txBox="1"/>
          <p:nvPr/>
        </p:nvSpPr>
        <p:spPr>
          <a:xfrm flipH="1" flipV="1">
            <a:off x="8579829" y="1427638"/>
            <a:ext cx="2364335" cy="2364341"/>
          </a:xfrm>
          <a:prstGeom prst="arc">
            <a:avLst>
              <a:gd name="adj1" fmla="val 2400747"/>
              <a:gd name="adj2" fmla="val 9711943"/>
            </a:avLst>
          </a:prstGeom>
          <a:noFill/>
          <a:ln w="30002" cap="flat">
            <a:gradFill>
              <a:gsLst>
                <a:gs pos="0">
                  <a:schemeClr val="accent1">
                    <a:lumMod val="90000"/>
                    <a:lumOff val="10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144006" tIns="72003" rIns="144006" bIns="72003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87A8A05B-BB03-65C1-D8A1-4F20D329D546}"/>
              </a:ext>
            </a:extLst>
          </p:cNvPr>
          <p:cNvSpPr txBox="1"/>
          <p:nvPr/>
        </p:nvSpPr>
        <p:spPr>
          <a:xfrm>
            <a:off x="8382000" y="3950753"/>
            <a:ext cx="2844800" cy="5450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ko-KR" altLang="en-US" sz="1600" dirty="0">
                <a:ln w="12700">
                  <a:noFill/>
                </a:ln>
                <a:gradFill>
                  <a:gsLst>
                    <a:gs pos="18000">
                      <a:srgbClr val="F34C46">
                        <a:alpha val="100000"/>
                      </a:srgbClr>
                    </a:gs>
                    <a:gs pos="93000">
                      <a:srgbClr val="E5160F">
                        <a:alpha val="100000"/>
                      </a:srgbClr>
                    </a:gs>
                  </a:gsLst>
                  <a:lin ang="5400000" scaled="0"/>
                </a:gradFill>
                <a:latin typeface="poppins-bold"/>
              </a:rPr>
              <a:t>개발자</a:t>
            </a:r>
            <a:endParaRPr kumimoji="1" lang="zh-CN" altLang="en-US" dirty="0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9D94C582-B6EC-5DEA-A94E-221755D11901}"/>
              </a:ext>
            </a:extLst>
          </p:cNvPr>
          <p:cNvSpPr txBox="1"/>
          <p:nvPr/>
        </p:nvSpPr>
        <p:spPr>
          <a:xfrm>
            <a:off x="8379638" y="4572684"/>
            <a:ext cx="2845786" cy="133281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eBook</a:t>
            </a:r>
            <a:r>
              <a:rPr kumimoji="1" lang="ko-KR" altLang="en-US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앱 개발 중</a:t>
            </a:r>
            <a:endParaRPr kumimoji="1" lang="zh-CN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FC22ADE9-BE11-F19C-5E7E-9B18355C0A2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rcRect l="26456" t="18335" r="36254" b="25646"/>
          <a:stretch>
            <a:fillRect/>
          </a:stretch>
        </p:blipFill>
        <p:spPr>
          <a:xfrm>
            <a:off x="8775427" y="1623250"/>
            <a:ext cx="1973144" cy="1973144"/>
          </a:xfrm>
          <a:custGeom>
            <a:avLst/>
            <a:gdLst/>
            <a:ahLst/>
            <a:cxnLst/>
            <a:rect l="l" t="t" r="r" b="b"/>
            <a:pathLst>
              <a:path w="1973144" h="1973144">
                <a:moveTo>
                  <a:pt x="986572" y="0"/>
                </a:moveTo>
                <a:cubicBezTo>
                  <a:pt x="1531441" y="0"/>
                  <a:pt x="1973144" y="441703"/>
                  <a:pt x="1973144" y="986572"/>
                </a:cubicBezTo>
                <a:cubicBezTo>
                  <a:pt x="1973144" y="1531441"/>
                  <a:pt x="1531441" y="1973144"/>
                  <a:pt x="986572" y="1973144"/>
                </a:cubicBezTo>
                <a:cubicBezTo>
                  <a:pt x="441703" y="1973144"/>
                  <a:pt x="0" y="1531441"/>
                  <a:pt x="0" y="986572"/>
                </a:cubicBezTo>
                <a:cubicBezTo>
                  <a:pt x="0" y="441703"/>
                  <a:pt x="441703" y="0"/>
                  <a:pt x="986572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511C2A4-F0CD-780C-D896-C98A27BF405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rcRect l="27549" t="14392" r="35162" b="29730"/>
          <a:stretch>
            <a:fillRect/>
          </a:stretch>
        </p:blipFill>
        <p:spPr>
          <a:xfrm>
            <a:off x="5011214" y="1623250"/>
            <a:ext cx="1973144" cy="1973144"/>
          </a:xfrm>
          <a:custGeom>
            <a:avLst/>
            <a:gdLst/>
            <a:ahLst/>
            <a:cxnLst/>
            <a:rect l="l" t="t" r="r" b="b"/>
            <a:pathLst>
              <a:path w="1973144" h="1973144">
                <a:moveTo>
                  <a:pt x="986572" y="0"/>
                </a:moveTo>
                <a:cubicBezTo>
                  <a:pt x="1531441" y="0"/>
                  <a:pt x="1973144" y="441703"/>
                  <a:pt x="1973144" y="986572"/>
                </a:cubicBezTo>
                <a:cubicBezTo>
                  <a:pt x="1973144" y="1531441"/>
                  <a:pt x="1531441" y="1973144"/>
                  <a:pt x="986572" y="1973144"/>
                </a:cubicBezTo>
                <a:cubicBezTo>
                  <a:pt x="441703" y="1973144"/>
                  <a:pt x="0" y="1531441"/>
                  <a:pt x="0" y="986572"/>
                </a:cubicBezTo>
                <a:cubicBezTo>
                  <a:pt x="0" y="441703"/>
                  <a:pt x="441703" y="0"/>
                  <a:pt x="986572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E327C260-DB3C-8C77-CEC8-E2EF6A54D08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</a:blip>
          <a:srcRect l="27189" t="23252" r="37967" b="27028"/>
          <a:stretch>
            <a:fillRect/>
          </a:stretch>
        </p:blipFill>
        <p:spPr>
          <a:xfrm>
            <a:off x="1247004" y="1623250"/>
            <a:ext cx="1973144" cy="1973144"/>
          </a:xfrm>
          <a:custGeom>
            <a:avLst/>
            <a:gdLst/>
            <a:ahLst/>
            <a:cxnLst/>
            <a:rect l="l" t="t" r="r" b="b"/>
            <a:pathLst>
              <a:path w="1973144" h="1973144">
                <a:moveTo>
                  <a:pt x="986572" y="0"/>
                </a:moveTo>
                <a:cubicBezTo>
                  <a:pt x="1531441" y="0"/>
                  <a:pt x="1973144" y="441703"/>
                  <a:pt x="1973144" y="986572"/>
                </a:cubicBezTo>
                <a:cubicBezTo>
                  <a:pt x="1973144" y="1531441"/>
                  <a:pt x="1531441" y="1973144"/>
                  <a:pt x="986572" y="1973144"/>
                </a:cubicBezTo>
                <a:cubicBezTo>
                  <a:pt x="441703" y="1973144"/>
                  <a:pt x="0" y="1531441"/>
                  <a:pt x="0" y="986572"/>
                </a:cubicBezTo>
                <a:cubicBezTo>
                  <a:pt x="0" y="441703"/>
                  <a:pt x="441703" y="0"/>
                  <a:pt x="98657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4" name="标题 1">
            <a:extLst>
              <a:ext uri="{FF2B5EF4-FFF2-40B4-BE49-F238E27FC236}">
                <a16:creationId xmlns:a16="http://schemas.microsoft.com/office/drawing/2014/main" id="{1C850992-639B-881A-F233-045B79DFF747}"/>
              </a:ext>
            </a:extLst>
          </p:cNvPr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ko-KR" altLang="en-US" dirty="0"/>
              <a:t>경력</a:t>
            </a:r>
            <a:endParaRPr kumimoji="1" lang="zh-CN" altLang="en-US" dirty="0"/>
          </a:p>
        </p:txBody>
      </p:sp>
      <p:sp>
        <p:nvSpPr>
          <p:cNvPr id="25" name="标题 1">
            <a:extLst>
              <a:ext uri="{FF2B5EF4-FFF2-40B4-BE49-F238E27FC236}">
                <a16:creationId xmlns:a16="http://schemas.microsoft.com/office/drawing/2014/main" id="{EC04FFC1-4D51-3C82-2C88-513A45DB29CA}"/>
              </a:ext>
            </a:extLst>
          </p:cNvPr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600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alphaModFix/>
          </a:blip>
          <a:srcRect l="17476" t="1336" r="42712" b="2729"/>
          <a:stretch>
            <a:fillRect/>
          </a:stretch>
        </p:blipFill>
        <p:spPr>
          <a:xfrm>
            <a:off x="0" y="0"/>
            <a:ext cx="4574232" cy="6177438"/>
          </a:xfrm>
          <a:custGeom>
            <a:avLst/>
            <a:gdLst>
              <a:gd name="connsiteX0" fmla="*/ 0 w 4574232"/>
              <a:gd name="connsiteY0" fmla="*/ 0 h 6177438"/>
              <a:gd name="connsiteX1" fmla="*/ 4574232 w 4574232"/>
              <a:gd name="connsiteY1" fmla="*/ 0 h 6177438"/>
              <a:gd name="connsiteX2" fmla="*/ 4574232 w 4574232"/>
              <a:gd name="connsiteY2" fmla="*/ 6177438 h 6177438"/>
              <a:gd name="connsiteX3" fmla="*/ 0 w 4574232"/>
              <a:gd name="connsiteY3" fmla="*/ 6177438 h 6177438"/>
            </a:gdLst>
            <a:ahLst/>
            <a:cxnLst/>
            <a:rect l="l" t="t" r="r" b="b"/>
            <a:pathLst>
              <a:path w="4574232" h="6177438">
                <a:moveTo>
                  <a:pt x="0" y="0"/>
                </a:moveTo>
                <a:lnTo>
                  <a:pt x="4574232" y="0"/>
                </a:lnTo>
                <a:lnTo>
                  <a:pt x="4574232" y="6177438"/>
                </a:lnTo>
                <a:lnTo>
                  <a:pt x="0" y="61774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399006" y="810735"/>
            <a:ext cx="1449863" cy="19372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5514697" y="2786103"/>
            <a:ext cx="1550032" cy="45719"/>
          </a:xfrm>
          <a:custGeom>
            <a:avLst/>
            <a:gdLst>
              <a:gd name="connsiteX0" fmla="*/ 0 w 1550032"/>
              <a:gd name="connsiteY0" fmla="*/ 0 h 45719"/>
              <a:gd name="connsiteX1" fmla="*/ 514982 w 1550032"/>
              <a:gd name="connsiteY1" fmla="*/ 0 h 45719"/>
              <a:gd name="connsiteX2" fmla="*/ 1550032 w 1550032"/>
              <a:gd name="connsiteY2" fmla="*/ 0 h 45719"/>
              <a:gd name="connsiteX3" fmla="*/ 1550032 w 1550032"/>
              <a:gd name="connsiteY3" fmla="*/ 45719 h 45719"/>
              <a:gd name="connsiteX4" fmla="*/ 514982 w 1550032"/>
              <a:gd name="connsiteY4" fmla="*/ 45719 h 45719"/>
              <a:gd name="connsiteX5" fmla="*/ 0 w 1550032"/>
              <a:gd name="connsiteY5" fmla="*/ 45719 h 45719"/>
            </a:gdLst>
            <a:ahLst/>
            <a:cxnLst/>
            <a:rect l="l" t="t" r="r" b="b"/>
            <a:pathLst>
              <a:path w="1550032" h="45719">
                <a:moveTo>
                  <a:pt x="0" y="0"/>
                </a:moveTo>
                <a:lnTo>
                  <a:pt x="514982" y="0"/>
                </a:lnTo>
                <a:lnTo>
                  <a:pt x="1550032" y="0"/>
                </a:lnTo>
                <a:lnTo>
                  <a:pt x="1550032" y="45719"/>
                </a:lnTo>
                <a:lnTo>
                  <a:pt x="514982" y="45719"/>
                </a:lnTo>
                <a:lnTo>
                  <a:pt x="0" y="4571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tx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1"/>
            <a:ext cx="4574232" cy="6177439"/>
          </a:xfrm>
          <a:custGeom>
            <a:avLst/>
            <a:gdLst>
              <a:gd name="connsiteX0" fmla="*/ 4574232 w 4574232"/>
              <a:gd name="connsiteY0" fmla="*/ 0 h 6177439"/>
              <a:gd name="connsiteX1" fmla="*/ 0 w 4574232"/>
              <a:gd name="connsiteY1" fmla="*/ 0 h 6177439"/>
              <a:gd name="connsiteX2" fmla="*/ 0 w 4574232"/>
              <a:gd name="connsiteY2" fmla="*/ 1296859 h 6177439"/>
              <a:gd name="connsiteX3" fmla="*/ 2744106 w 4574232"/>
              <a:gd name="connsiteY3" fmla="*/ 6177439 h 6177439"/>
              <a:gd name="connsiteX4" fmla="*/ 4574232 w 4574232"/>
              <a:gd name="connsiteY4" fmla="*/ 6177439 h 6177439"/>
            </a:gdLst>
            <a:ahLst/>
            <a:cxnLst/>
            <a:rect l="l" t="t" r="r" b="b"/>
            <a:pathLst>
              <a:path w="4574232" h="6177439">
                <a:moveTo>
                  <a:pt x="4574232" y="0"/>
                </a:moveTo>
                <a:lnTo>
                  <a:pt x="0" y="0"/>
                </a:lnTo>
                <a:lnTo>
                  <a:pt x="0" y="1296859"/>
                </a:lnTo>
                <a:lnTo>
                  <a:pt x="2744106" y="6177439"/>
                </a:lnTo>
                <a:lnTo>
                  <a:pt x="4574232" y="617743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9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0" y="0"/>
            <a:ext cx="4574232" cy="6177436"/>
          </a:xfrm>
          <a:custGeom>
            <a:avLst/>
            <a:gdLst>
              <a:gd name="connsiteX0" fmla="*/ 4574232 w 4574232"/>
              <a:gd name="connsiteY0" fmla="*/ 0 h 6177436"/>
              <a:gd name="connsiteX1" fmla="*/ 0 w 4574232"/>
              <a:gd name="connsiteY1" fmla="*/ 0 h 6177436"/>
              <a:gd name="connsiteX2" fmla="*/ 0 w 4574232"/>
              <a:gd name="connsiteY2" fmla="*/ 1185090 h 6177436"/>
              <a:gd name="connsiteX3" fmla="*/ 4574232 w 4574232"/>
              <a:gd name="connsiteY3" fmla="*/ 6177436 h 6177436"/>
            </a:gdLst>
            <a:ahLst/>
            <a:cxnLst/>
            <a:rect l="l" t="t" r="r" b="b"/>
            <a:pathLst>
              <a:path w="4574232" h="6177436">
                <a:moveTo>
                  <a:pt x="4574232" y="0"/>
                </a:moveTo>
                <a:lnTo>
                  <a:pt x="0" y="0"/>
                </a:lnTo>
                <a:lnTo>
                  <a:pt x="0" y="1185090"/>
                </a:lnTo>
                <a:lnTo>
                  <a:pt x="4574232" y="6177436"/>
                </a:lnTo>
                <a:close/>
              </a:path>
            </a:pathLst>
          </a:custGeom>
          <a:solidFill>
            <a:schemeClr val="accent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6177438"/>
            <a:ext cx="12192000" cy="680562"/>
          </a:xfrm>
          <a:custGeom>
            <a:avLst/>
            <a:gdLst>
              <a:gd name="connsiteX0" fmla="*/ 0 w 12192000"/>
              <a:gd name="connsiteY0" fmla="*/ 0 h 680562"/>
              <a:gd name="connsiteX1" fmla="*/ 12192000 w 12192000"/>
              <a:gd name="connsiteY1" fmla="*/ 0 h 680562"/>
              <a:gd name="connsiteX2" fmla="*/ 12192000 w 12192000"/>
              <a:gd name="connsiteY2" fmla="*/ 680562 h 680562"/>
              <a:gd name="connsiteX3" fmla="*/ 0 w 12192000"/>
              <a:gd name="connsiteY3" fmla="*/ 680562 h 680562"/>
            </a:gdLst>
            <a:ahLst/>
            <a:cxnLst/>
            <a:rect l="l" t="t" r="r" b="b"/>
            <a:pathLst>
              <a:path w="12192000" h="680562">
                <a:moveTo>
                  <a:pt x="0" y="0"/>
                </a:moveTo>
                <a:lnTo>
                  <a:pt x="12192000" y="0"/>
                </a:lnTo>
                <a:lnTo>
                  <a:pt x="12192000" y="680562"/>
                </a:lnTo>
                <a:lnTo>
                  <a:pt x="0" y="68056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41388" y="874339"/>
            <a:ext cx="2465612" cy="1107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FFFFFF">
                    <a:alpha val="5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306388" y="6430406"/>
            <a:ext cx="809626" cy="174626"/>
          </a:xfrm>
          <a:custGeom>
            <a:avLst/>
            <a:gdLst>
              <a:gd name="connsiteX0" fmla="*/ 722313 w 809626"/>
              <a:gd name="connsiteY0" fmla="*/ 0 h 174626"/>
              <a:gd name="connsiteX1" fmla="*/ 809626 w 809626"/>
              <a:gd name="connsiteY1" fmla="*/ 87313 h 174626"/>
              <a:gd name="connsiteX2" fmla="*/ 722313 w 809626"/>
              <a:gd name="connsiteY2" fmla="*/ 174626 h 174626"/>
              <a:gd name="connsiteX3" fmla="*/ 635000 w 809626"/>
              <a:gd name="connsiteY3" fmla="*/ 87313 h 174626"/>
              <a:gd name="connsiteX4" fmla="*/ 722313 w 809626"/>
              <a:gd name="connsiteY4" fmla="*/ 0 h 174626"/>
              <a:gd name="connsiteX5" fmla="*/ 404813 w 809626"/>
              <a:gd name="connsiteY5" fmla="*/ 0 h 174626"/>
              <a:gd name="connsiteX6" fmla="*/ 492126 w 809626"/>
              <a:gd name="connsiteY6" fmla="*/ 87313 h 174626"/>
              <a:gd name="connsiteX7" fmla="*/ 404813 w 809626"/>
              <a:gd name="connsiteY7" fmla="*/ 174626 h 174626"/>
              <a:gd name="connsiteX8" fmla="*/ 317500 w 809626"/>
              <a:gd name="connsiteY8" fmla="*/ 87313 h 174626"/>
              <a:gd name="connsiteX9" fmla="*/ 404813 w 809626"/>
              <a:gd name="connsiteY9" fmla="*/ 0 h 174626"/>
              <a:gd name="connsiteX10" fmla="*/ 87313 w 809626"/>
              <a:gd name="connsiteY10" fmla="*/ 0 h 174626"/>
              <a:gd name="connsiteX11" fmla="*/ 174626 w 809626"/>
              <a:gd name="connsiteY11" fmla="*/ 87313 h 174626"/>
              <a:gd name="connsiteX12" fmla="*/ 87313 w 809626"/>
              <a:gd name="connsiteY12" fmla="*/ 174626 h 174626"/>
              <a:gd name="connsiteX13" fmla="*/ 0 w 809626"/>
              <a:gd name="connsiteY13" fmla="*/ 87313 h 174626"/>
              <a:gd name="connsiteX14" fmla="*/ 87313 w 809626"/>
              <a:gd name="connsiteY14" fmla="*/ 0 h 174626"/>
            </a:gdLst>
            <a:ahLst/>
            <a:cxnLst/>
            <a:rect l="l" t="t" r="r" b="b"/>
            <a:pathLst>
              <a:path w="809626" h="174626">
                <a:moveTo>
                  <a:pt x="722313" y="0"/>
                </a:moveTo>
                <a:cubicBezTo>
                  <a:pt x="770535" y="0"/>
                  <a:pt x="809626" y="39091"/>
                  <a:pt x="809626" y="87313"/>
                </a:cubicBezTo>
                <a:cubicBezTo>
                  <a:pt x="809626" y="135535"/>
                  <a:pt x="770535" y="174626"/>
                  <a:pt x="722313" y="174626"/>
                </a:cubicBezTo>
                <a:cubicBezTo>
                  <a:pt x="674091" y="174626"/>
                  <a:pt x="635000" y="135535"/>
                  <a:pt x="635000" y="87313"/>
                </a:cubicBezTo>
                <a:cubicBezTo>
                  <a:pt x="635000" y="39091"/>
                  <a:pt x="674091" y="0"/>
                  <a:pt x="722313" y="0"/>
                </a:cubicBezTo>
                <a:close/>
                <a:moveTo>
                  <a:pt x="404813" y="0"/>
                </a:moveTo>
                <a:cubicBezTo>
                  <a:pt x="453035" y="0"/>
                  <a:pt x="492126" y="39091"/>
                  <a:pt x="492126" y="87313"/>
                </a:cubicBezTo>
                <a:cubicBezTo>
                  <a:pt x="492126" y="135535"/>
                  <a:pt x="453035" y="174626"/>
                  <a:pt x="404813" y="174626"/>
                </a:cubicBezTo>
                <a:cubicBezTo>
                  <a:pt x="356591" y="174626"/>
                  <a:pt x="317500" y="135535"/>
                  <a:pt x="317500" y="87313"/>
                </a:cubicBezTo>
                <a:cubicBezTo>
                  <a:pt x="317500" y="39091"/>
                  <a:pt x="356591" y="0"/>
                  <a:pt x="404813" y="0"/>
                </a:cubicBezTo>
                <a:close/>
                <a:moveTo>
                  <a:pt x="87313" y="0"/>
                </a:moveTo>
                <a:cubicBezTo>
                  <a:pt x="135535" y="0"/>
                  <a:pt x="174626" y="39091"/>
                  <a:pt x="174626" y="87313"/>
                </a:cubicBezTo>
                <a:cubicBezTo>
                  <a:pt x="174626" y="135535"/>
                  <a:pt x="135535" y="174626"/>
                  <a:pt x="87313" y="174626"/>
                </a:cubicBezTo>
                <a:cubicBezTo>
                  <a:pt x="39091" y="174626"/>
                  <a:pt x="0" y="135535"/>
                  <a:pt x="0" y="87313"/>
                </a:cubicBezTo>
                <a:cubicBezTo>
                  <a:pt x="0" y="39091"/>
                  <a:pt x="39091" y="0"/>
                  <a:pt x="87313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20000"/>
                  <a:lumOff val="80000"/>
                  <a:alpha val="100000"/>
                </a:schemeClr>
              </a:gs>
              <a:gs pos="36300">
                <a:schemeClr val="accent4">
                  <a:lumMod val="40000"/>
                  <a:lumOff val="60000"/>
                  <a:alpha val="100000"/>
                </a:schemeClr>
              </a:gs>
              <a:gs pos="100000">
                <a:schemeClr val="accent4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99006" y="2988529"/>
            <a:ext cx="6097669" cy="2291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고객 니즈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628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753713" y="1805077"/>
            <a:ext cx="5579820" cy="1125281"/>
          </a:xfrm>
          <a:prstGeom prst="roundRect">
            <a:avLst>
              <a:gd name="adj" fmla="val 13826"/>
            </a:avLst>
          </a:prstGeom>
          <a:solidFill>
            <a:schemeClr val="bg1"/>
          </a:solidFill>
          <a:ln w="9525" cap="flat">
            <a:noFill/>
            <a:miter/>
          </a:ln>
          <a:effectLst>
            <a:outerShdw blurRad="381000" dist="190500" dir="5400000" sx="102000" sy="102000" algn="t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946743" y="1944850"/>
            <a:ext cx="42672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검색 키워드 기반 콘텐츠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946743" y="2291871"/>
            <a:ext cx="4267200" cy="624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90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고객의 검색 패턴 분석
핵심 키워드 선정
지속적인 콘텐츠 업데이트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53713" y="1805078"/>
            <a:ext cx="1021368" cy="1125281"/>
          </a:xfrm>
          <a:custGeom>
            <a:avLst/>
            <a:gdLst>
              <a:gd name="connsiteX0" fmla="*/ 155581 w 1021368"/>
              <a:gd name="connsiteY0" fmla="*/ 0 h 1125281"/>
              <a:gd name="connsiteX1" fmla="*/ 1021368 w 1021368"/>
              <a:gd name="connsiteY1" fmla="*/ 0 h 1125281"/>
              <a:gd name="connsiteX2" fmla="*/ 1021368 w 1021368"/>
              <a:gd name="connsiteY2" fmla="*/ 1125281 h 1125281"/>
              <a:gd name="connsiteX3" fmla="*/ 155581 w 1021368"/>
              <a:gd name="connsiteY3" fmla="*/ 1125281 h 1125281"/>
              <a:gd name="connsiteX4" fmla="*/ 0 w 1021368"/>
              <a:gd name="connsiteY4" fmla="*/ 969700 h 1125281"/>
              <a:gd name="connsiteX5" fmla="*/ 0 w 1021368"/>
              <a:gd name="connsiteY5" fmla="*/ 155581 h 1125281"/>
              <a:gd name="connsiteX6" fmla="*/ 155581 w 1021368"/>
              <a:gd name="connsiteY6" fmla="*/ 0 h 1125281"/>
            </a:gdLst>
            <a:ahLst/>
            <a:cxnLst/>
            <a:rect l="l" t="t" r="r" b="b"/>
            <a:pathLst>
              <a:path w="1021368" h="1125281">
                <a:moveTo>
                  <a:pt x="155581" y="0"/>
                </a:moveTo>
                <a:lnTo>
                  <a:pt x="1021368" y="0"/>
                </a:lnTo>
                <a:lnTo>
                  <a:pt x="1021368" y="1125281"/>
                </a:lnTo>
                <a:lnTo>
                  <a:pt x="155581" y="1125281"/>
                </a:lnTo>
                <a:cubicBezTo>
                  <a:pt x="69656" y="1125281"/>
                  <a:pt x="0" y="1055625"/>
                  <a:pt x="0" y="969700"/>
                </a:cubicBezTo>
                <a:lnTo>
                  <a:pt x="0" y="155581"/>
                </a:lnTo>
                <a:cubicBezTo>
                  <a:pt x="0" y="69656"/>
                  <a:pt x="69656" y="0"/>
                  <a:pt x="155581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86000">
                <a:schemeClr val="accent1">
                  <a:alpha val="100000"/>
                </a:schemeClr>
              </a:gs>
            </a:gsLst>
            <a:lin ang="3240000" scaled="0"/>
          </a:gradFill>
          <a:ln w="9525" cap="flat">
            <a:noFill/>
            <a:miter/>
          </a:ln>
          <a:effectLst>
            <a:outerShdw blurRad="190500" dist="127000" dir="5400000" sx="105000" sy="105000" algn="t" rotWithShape="0">
              <a:schemeClr val="accent2">
                <a:lumMod val="50000"/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96491" y="2091345"/>
            <a:ext cx="552746" cy="552746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882667" y="3325585"/>
            <a:ext cx="6901732" cy="1125281"/>
          </a:xfrm>
          <a:prstGeom prst="roundRect">
            <a:avLst>
              <a:gd name="adj" fmla="val 13826"/>
            </a:avLst>
          </a:prstGeom>
          <a:solidFill>
            <a:schemeClr val="bg1"/>
          </a:solidFill>
          <a:ln w="9525" cap="flat">
            <a:noFill/>
            <a:miter/>
          </a:ln>
          <a:effectLst>
            <a:outerShdw blurRad="381000" dist="190500" dir="5400000" sx="102000" sy="102000" algn="t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075697" y="3465358"/>
            <a:ext cx="53848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전문적인 운영 인력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075697" y="3812379"/>
            <a:ext cx="5613400" cy="624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운영팀</a:t>
            </a:r>
            <a:r>
              <a:rPr kumimoji="1" lang="en-US" altLang="zh-CN" sz="90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구성</a:t>
            </a:r>
            <a:r>
              <a:rPr kumimoji="1" lang="en-US" altLang="zh-CN" sz="90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필요</a:t>
            </a:r>
            <a:r>
              <a:rPr kumimoji="1" lang="en-US" altLang="zh-CN" sz="90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
</a:t>
            </a: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지속적인</a:t>
            </a:r>
            <a:r>
              <a:rPr kumimoji="1" lang="en-US" altLang="zh-CN" sz="90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교육</a:t>
            </a:r>
            <a:r>
              <a:rPr kumimoji="1" lang="en-US" altLang="zh-CN" sz="90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및 </a:t>
            </a: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역량</a:t>
            </a:r>
            <a:r>
              <a:rPr kumimoji="1" lang="en-US" altLang="zh-CN" sz="90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강화</a:t>
            </a:r>
            <a:r>
              <a:rPr kumimoji="1" lang="en-US" altLang="zh-CN" sz="90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
</a:t>
            </a: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고객</a:t>
            </a:r>
            <a:r>
              <a:rPr kumimoji="1" lang="en-US" altLang="zh-CN" sz="90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응대</a:t>
            </a:r>
            <a:r>
              <a:rPr kumimoji="1" lang="en-US" altLang="zh-CN" sz="90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및 </a:t>
            </a: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피드백</a:t>
            </a:r>
            <a:r>
              <a:rPr kumimoji="1" lang="en-US" altLang="zh-CN" sz="90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시스템</a:t>
            </a:r>
            <a:r>
              <a:rPr kumimoji="1" lang="en-US" altLang="zh-CN" sz="901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 </a:t>
            </a:r>
            <a:r>
              <a:rPr kumimoji="1" lang="en-US" altLang="zh-CN" sz="901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구축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3882667" y="3325586"/>
            <a:ext cx="1021368" cy="1125281"/>
          </a:xfrm>
          <a:custGeom>
            <a:avLst/>
            <a:gdLst>
              <a:gd name="connsiteX0" fmla="*/ 155581 w 1021368"/>
              <a:gd name="connsiteY0" fmla="*/ 0 h 1125281"/>
              <a:gd name="connsiteX1" fmla="*/ 1021368 w 1021368"/>
              <a:gd name="connsiteY1" fmla="*/ 0 h 1125281"/>
              <a:gd name="connsiteX2" fmla="*/ 1021368 w 1021368"/>
              <a:gd name="connsiteY2" fmla="*/ 1125281 h 1125281"/>
              <a:gd name="connsiteX3" fmla="*/ 155581 w 1021368"/>
              <a:gd name="connsiteY3" fmla="*/ 1125281 h 1125281"/>
              <a:gd name="connsiteX4" fmla="*/ 0 w 1021368"/>
              <a:gd name="connsiteY4" fmla="*/ 969700 h 1125281"/>
              <a:gd name="connsiteX5" fmla="*/ 0 w 1021368"/>
              <a:gd name="connsiteY5" fmla="*/ 155581 h 1125281"/>
              <a:gd name="connsiteX6" fmla="*/ 155581 w 1021368"/>
              <a:gd name="connsiteY6" fmla="*/ 0 h 1125281"/>
            </a:gdLst>
            <a:ahLst/>
            <a:cxnLst/>
            <a:rect l="l" t="t" r="r" b="b"/>
            <a:pathLst>
              <a:path w="1021368" h="1125281">
                <a:moveTo>
                  <a:pt x="155581" y="0"/>
                </a:moveTo>
                <a:lnTo>
                  <a:pt x="1021368" y="0"/>
                </a:lnTo>
                <a:lnTo>
                  <a:pt x="1021368" y="1125281"/>
                </a:lnTo>
                <a:lnTo>
                  <a:pt x="155581" y="1125281"/>
                </a:lnTo>
                <a:cubicBezTo>
                  <a:pt x="69656" y="1125281"/>
                  <a:pt x="0" y="1055625"/>
                  <a:pt x="0" y="969700"/>
                </a:cubicBezTo>
                <a:lnTo>
                  <a:pt x="0" y="155581"/>
                </a:lnTo>
                <a:cubicBezTo>
                  <a:pt x="0" y="69656"/>
                  <a:pt x="69656" y="0"/>
                  <a:pt x="155581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6000">
                <a:schemeClr val="accent2">
                  <a:lumMod val="75000"/>
                </a:schemeClr>
              </a:gs>
            </a:gsLst>
            <a:lin ang="3240000" scaled="0"/>
          </a:gradFill>
          <a:ln w="9525" cap="flat">
            <a:noFill/>
            <a:miter/>
          </a:ln>
          <a:effectLst>
            <a:outerShdw blurRad="190500" dist="127000" dir="5400000" sx="105000" sy="105000" algn="t" rotWithShape="0">
              <a:schemeClr val="accent2">
                <a:lumMod val="50000"/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25445" y="3627738"/>
            <a:ext cx="552746" cy="520975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946743" y="4846093"/>
            <a:ext cx="5579820" cy="1125281"/>
          </a:xfrm>
          <a:prstGeom prst="roundRect">
            <a:avLst>
              <a:gd name="adj" fmla="val 13826"/>
            </a:avLst>
          </a:prstGeom>
          <a:solidFill>
            <a:schemeClr val="bg1"/>
          </a:solidFill>
          <a:ln w="9525" cap="flat">
            <a:noFill/>
            <a:miter/>
          </a:ln>
          <a:effectLst>
            <a:outerShdw blurRad="381000" dist="190500" dir="5400000" sx="102000" sy="102000" algn="t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139773" y="4985866"/>
            <a:ext cx="42037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마케팅 전략 실행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139773" y="5332887"/>
            <a:ext cx="4203700" cy="624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kumimoji="1" lang="en-US" altLang="zh-CN" sz="90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실무형 담당자의 필요성
전략과 실행의 일관성
KPI 설정 및 성과 분석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946743" y="4846094"/>
            <a:ext cx="1021368" cy="1125281"/>
          </a:xfrm>
          <a:custGeom>
            <a:avLst/>
            <a:gdLst>
              <a:gd name="connsiteX0" fmla="*/ 155581 w 1021368"/>
              <a:gd name="connsiteY0" fmla="*/ 0 h 1125281"/>
              <a:gd name="connsiteX1" fmla="*/ 1021368 w 1021368"/>
              <a:gd name="connsiteY1" fmla="*/ 0 h 1125281"/>
              <a:gd name="connsiteX2" fmla="*/ 1021368 w 1021368"/>
              <a:gd name="connsiteY2" fmla="*/ 1125281 h 1125281"/>
              <a:gd name="connsiteX3" fmla="*/ 155581 w 1021368"/>
              <a:gd name="connsiteY3" fmla="*/ 1125281 h 1125281"/>
              <a:gd name="connsiteX4" fmla="*/ 0 w 1021368"/>
              <a:gd name="connsiteY4" fmla="*/ 969700 h 1125281"/>
              <a:gd name="connsiteX5" fmla="*/ 0 w 1021368"/>
              <a:gd name="connsiteY5" fmla="*/ 155581 h 1125281"/>
              <a:gd name="connsiteX6" fmla="*/ 155581 w 1021368"/>
              <a:gd name="connsiteY6" fmla="*/ 0 h 1125281"/>
            </a:gdLst>
            <a:ahLst/>
            <a:cxnLst/>
            <a:rect l="l" t="t" r="r" b="b"/>
            <a:pathLst>
              <a:path w="1021368" h="1125281">
                <a:moveTo>
                  <a:pt x="155581" y="0"/>
                </a:moveTo>
                <a:lnTo>
                  <a:pt x="1021368" y="0"/>
                </a:lnTo>
                <a:lnTo>
                  <a:pt x="1021368" y="1125281"/>
                </a:lnTo>
                <a:lnTo>
                  <a:pt x="155581" y="1125281"/>
                </a:lnTo>
                <a:cubicBezTo>
                  <a:pt x="69656" y="1125281"/>
                  <a:pt x="0" y="1055625"/>
                  <a:pt x="0" y="969700"/>
                </a:cubicBezTo>
                <a:lnTo>
                  <a:pt x="0" y="155581"/>
                </a:lnTo>
                <a:cubicBezTo>
                  <a:pt x="0" y="69656"/>
                  <a:pt x="69656" y="0"/>
                  <a:pt x="155581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86000">
                <a:schemeClr val="accent1">
                  <a:alpha val="100000"/>
                </a:schemeClr>
              </a:gs>
            </a:gsLst>
            <a:lin ang="3240000" scaled="0"/>
          </a:gradFill>
          <a:ln w="9525" cap="flat">
            <a:noFill/>
            <a:miter/>
          </a:ln>
          <a:effectLst>
            <a:outerShdw blurRad="190500" dist="127000" dir="5400000" sx="105000" sy="105000" algn="t" rotWithShape="0">
              <a:schemeClr val="accent2">
                <a:lumMod val="50000"/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189561" y="5132361"/>
            <a:ext cx="552665" cy="55274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49713" y="1805077"/>
            <a:ext cx="5579820" cy="1125281"/>
          </a:xfrm>
          <a:prstGeom prst="roundRect">
            <a:avLst>
              <a:gd name="adj" fmla="val 13826"/>
            </a:avLst>
          </a:prstGeom>
          <a:solidFill>
            <a:schemeClr val="bg1">
              <a:alpha val="40000"/>
            </a:schemeClr>
          </a:solidFill>
          <a:ln w="9525" cap="flat">
            <a:noFill/>
            <a:miter/>
          </a:ln>
          <a:effectLst>
            <a:outerShdw blurRad="381000" dist="190500" dir="5400000" sx="102000" sy="102000" algn="t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-2122393" y="3325585"/>
            <a:ext cx="5579820" cy="1125281"/>
          </a:xfrm>
          <a:prstGeom prst="roundRect">
            <a:avLst>
              <a:gd name="adj" fmla="val 13826"/>
            </a:avLst>
          </a:prstGeom>
          <a:solidFill>
            <a:schemeClr val="bg1">
              <a:alpha val="40000"/>
            </a:schemeClr>
          </a:solidFill>
          <a:ln w="9525" cap="flat">
            <a:noFill/>
            <a:miter/>
          </a:ln>
          <a:effectLst>
            <a:outerShdw blurRad="381000" dist="190500" dir="5400000" sx="102000" sy="102000" algn="t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091038" y="4846093"/>
            <a:ext cx="5579820" cy="1125281"/>
          </a:xfrm>
          <a:prstGeom prst="roundRect">
            <a:avLst>
              <a:gd name="adj" fmla="val 13826"/>
            </a:avLst>
          </a:prstGeom>
          <a:solidFill>
            <a:schemeClr val="bg1">
              <a:alpha val="40000"/>
            </a:schemeClr>
          </a:solidFill>
          <a:ln w="9525" cap="flat">
            <a:noFill/>
            <a:miter/>
          </a:ln>
          <a:effectLst>
            <a:outerShdw blurRad="381000" dist="190500" dir="5400000" sx="102000" sy="102000" algn="t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인지도 향상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0771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39886" y="1333500"/>
            <a:ext cx="4316115" cy="210058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333500"/>
            <a:ext cx="1623885" cy="2100586"/>
          </a:xfrm>
          <a:prstGeom prst="rightArrowCallout">
            <a:avLst>
              <a:gd name="adj1" fmla="val 33080"/>
              <a:gd name="adj2" fmla="val 32744"/>
              <a:gd name="adj3" fmla="val 32407"/>
              <a:gd name="adj4" fmla="val 64342"/>
            </a:avLst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4597" y="2145292"/>
            <a:ext cx="695156" cy="47700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5875">
                  <a:solidFill>
                    <a:srgbClr val="FFFFFF">
                      <a:alpha val="100000"/>
                    </a:srgbClr>
                  </a:solidFill>
                </a:ln>
                <a:solidFill>
                  <a:srgbClr val="E5160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832251" y="2273755"/>
            <a:ext cx="251382" cy="220077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30406" y="1421137"/>
            <a:ext cx="283536" cy="2938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30406" y="3336544"/>
            <a:ext cx="283536" cy="2938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367837" y="2043559"/>
            <a:ext cx="3529517" cy="12929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정보 공유 공간 확보
커뮤니티 활성화
사용자 참여 유도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367834" y="1450522"/>
            <a:ext cx="3529516" cy="5689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카페 및 블로그 운영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639886" y="3830315"/>
            <a:ext cx="4316115" cy="210058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830315"/>
            <a:ext cx="1623885" cy="2100586"/>
          </a:xfrm>
          <a:prstGeom prst="rightArrowCallout">
            <a:avLst>
              <a:gd name="adj1" fmla="val 33080"/>
              <a:gd name="adj2" fmla="val 32744"/>
              <a:gd name="adj3" fmla="val 32407"/>
              <a:gd name="adj4" fmla="val 64342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4597" y="4642107"/>
            <a:ext cx="695156" cy="47700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5875">
                  <a:solidFill>
                    <a:srgbClr val="FFFFFF">
                      <a:alpha val="100000"/>
                    </a:srgbClr>
                  </a:solidFill>
                </a:ln>
                <a:solidFill>
                  <a:srgbClr val="4B320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832251" y="4766655"/>
            <a:ext cx="251382" cy="22790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30406" y="3917952"/>
            <a:ext cx="283536" cy="2938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30406" y="5833359"/>
            <a:ext cx="283536" cy="2938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367837" y="4540374"/>
            <a:ext cx="3529517" cy="12929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SEO 최적화
유용한 정보 제공
사용자 경험 개선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367834" y="3947337"/>
            <a:ext cx="3529516" cy="5689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B3201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홈페이지 콘텐츠 강화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202785" y="1333500"/>
            <a:ext cx="4316115" cy="210058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223299" y="1333500"/>
            <a:ext cx="1623885" cy="2100586"/>
          </a:xfrm>
          <a:prstGeom prst="rightArrowCallout">
            <a:avLst>
              <a:gd name="adj1" fmla="val 33080"/>
              <a:gd name="adj2" fmla="val 32744"/>
              <a:gd name="adj3" fmla="val 32407"/>
              <a:gd name="adj4" fmla="val 64342"/>
            </a:avLst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387496" y="2145292"/>
            <a:ext cx="695156" cy="47700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5875">
                  <a:solidFill>
                    <a:srgbClr val="FFFFFF">
                      <a:alpha val="100000"/>
                    </a:srgbClr>
                  </a:solidFill>
                </a:ln>
                <a:solidFill>
                  <a:srgbClr val="E5160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395150" y="2267521"/>
            <a:ext cx="251382" cy="232546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593305" y="1421137"/>
            <a:ext cx="283536" cy="2938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593305" y="3336544"/>
            <a:ext cx="283536" cy="29384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930736" y="2043559"/>
            <a:ext cx="3529517" cy="12929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다양한 채널 운영
고객과의 소통 강화
브랜드 인지도 확장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7930733" y="1450522"/>
            <a:ext cx="3529516" cy="5689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SNS 채널 활용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채널 운영 필요성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3392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54000"/>
                </a:schemeClr>
              </a:gs>
              <a:gs pos="88000">
                <a:schemeClr val="bg1">
                  <a:alpha val="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429983" y="3105235"/>
            <a:ext cx="2181774" cy="532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마케팅 실행 가능성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429983" y="3631471"/>
            <a:ext cx="2166875" cy="2502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실행 가능한 전략 수립
성과 기반 피드백
지속적인 개선과 발전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096165" y="3105235"/>
            <a:ext cx="2181774" cy="532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콘텐츠 기획 및 실행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096165" y="3631470"/>
            <a:ext cx="2172673" cy="2502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콘텐츠 기획과 제작
전략적 배포 및 홍보
성과 분석 및 조정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670920" y="3105235"/>
            <a:ext cx="2181774" cy="532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종합적인 운영 관리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670920" y="3631470"/>
            <a:ext cx="2178896" cy="25026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종합적인 운영 시스템 필요
각 채널 간 연계 강화
일관된 브랜드 메시지 전달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429983" y="2028910"/>
            <a:ext cx="1391112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096165" y="2028910"/>
            <a:ext cx="1391112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670920" y="2028910"/>
            <a:ext cx="1391112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488700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실무형 인력 필요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7532" y="280134"/>
            <a:ext cx="396000" cy="396000"/>
          </a:xfrm>
          <a:prstGeom prst="halfFrame">
            <a:avLst>
              <a:gd name="adj1" fmla="val 23874"/>
              <a:gd name="adj2" fmla="val 2522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3178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020EB6-AB4D-D404-6B69-2ACBE9F0D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ECD50BA-CFFF-E665-6F2B-2C2AC015F4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l="17476" t="1336" r="42712" b="2729"/>
          <a:stretch>
            <a:fillRect/>
          </a:stretch>
        </p:blipFill>
        <p:spPr>
          <a:xfrm>
            <a:off x="0" y="0"/>
            <a:ext cx="4574232" cy="6177438"/>
          </a:xfrm>
          <a:custGeom>
            <a:avLst/>
            <a:gdLst>
              <a:gd name="connsiteX0" fmla="*/ 0 w 4574232"/>
              <a:gd name="connsiteY0" fmla="*/ 0 h 6177438"/>
              <a:gd name="connsiteX1" fmla="*/ 4574232 w 4574232"/>
              <a:gd name="connsiteY1" fmla="*/ 0 h 6177438"/>
              <a:gd name="connsiteX2" fmla="*/ 4574232 w 4574232"/>
              <a:gd name="connsiteY2" fmla="*/ 6177438 h 6177438"/>
              <a:gd name="connsiteX3" fmla="*/ 0 w 4574232"/>
              <a:gd name="connsiteY3" fmla="*/ 6177438 h 6177438"/>
            </a:gdLst>
            <a:ahLst/>
            <a:cxnLst/>
            <a:rect l="l" t="t" r="r" b="b"/>
            <a:pathLst>
              <a:path w="4574232" h="6177438">
                <a:moveTo>
                  <a:pt x="0" y="0"/>
                </a:moveTo>
                <a:lnTo>
                  <a:pt x="4574232" y="0"/>
                </a:lnTo>
                <a:lnTo>
                  <a:pt x="4574232" y="6177438"/>
                </a:lnTo>
                <a:lnTo>
                  <a:pt x="0" y="61774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>
            <a:extLst>
              <a:ext uri="{FF2B5EF4-FFF2-40B4-BE49-F238E27FC236}">
                <a16:creationId xmlns:a16="http://schemas.microsoft.com/office/drawing/2014/main" id="{60A7FCB0-C53D-5C4E-29F8-2D3DAF628E9F}"/>
              </a:ext>
            </a:extLst>
          </p:cNvPr>
          <p:cNvSpPr txBox="1"/>
          <p:nvPr/>
        </p:nvSpPr>
        <p:spPr>
          <a:xfrm>
            <a:off x="5399006" y="810735"/>
            <a:ext cx="1449863" cy="19372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E5160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42394630-F114-9438-5BFB-41E3C04FE03E}"/>
              </a:ext>
            </a:extLst>
          </p:cNvPr>
          <p:cNvSpPr txBox="1"/>
          <p:nvPr/>
        </p:nvSpPr>
        <p:spPr>
          <a:xfrm>
            <a:off x="5514697" y="2786103"/>
            <a:ext cx="1550032" cy="45719"/>
          </a:xfrm>
          <a:custGeom>
            <a:avLst/>
            <a:gdLst>
              <a:gd name="connsiteX0" fmla="*/ 0 w 1550032"/>
              <a:gd name="connsiteY0" fmla="*/ 0 h 45719"/>
              <a:gd name="connsiteX1" fmla="*/ 514982 w 1550032"/>
              <a:gd name="connsiteY1" fmla="*/ 0 h 45719"/>
              <a:gd name="connsiteX2" fmla="*/ 1550032 w 1550032"/>
              <a:gd name="connsiteY2" fmla="*/ 0 h 45719"/>
              <a:gd name="connsiteX3" fmla="*/ 1550032 w 1550032"/>
              <a:gd name="connsiteY3" fmla="*/ 45719 h 45719"/>
              <a:gd name="connsiteX4" fmla="*/ 514982 w 1550032"/>
              <a:gd name="connsiteY4" fmla="*/ 45719 h 45719"/>
              <a:gd name="connsiteX5" fmla="*/ 0 w 1550032"/>
              <a:gd name="connsiteY5" fmla="*/ 45719 h 45719"/>
            </a:gdLst>
            <a:ahLst/>
            <a:cxnLst/>
            <a:rect l="l" t="t" r="r" b="b"/>
            <a:pathLst>
              <a:path w="1550032" h="45719">
                <a:moveTo>
                  <a:pt x="0" y="0"/>
                </a:moveTo>
                <a:lnTo>
                  <a:pt x="514982" y="0"/>
                </a:lnTo>
                <a:lnTo>
                  <a:pt x="1550032" y="0"/>
                </a:lnTo>
                <a:lnTo>
                  <a:pt x="1550032" y="45719"/>
                </a:lnTo>
                <a:lnTo>
                  <a:pt x="514982" y="45719"/>
                </a:lnTo>
                <a:lnTo>
                  <a:pt x="0" y="4571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tx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DD1BCFEA-6A6C-AFA9-CE26-AFF4ABCDBBBF}"/>
              </a:ext>
            </a:extLst>
          </p:cNvPr>
          <p:cNvSpPr txBox="1"/>
          <p:nvPr/>
        </p:nvSpPr>
        <p:spPr>
          <a:xfrm flipH="1">
            <a:off x="0" y="1"/>
            <a:ext cx="4574232" cy="6177439"/>
          </a:xfrm>
          <a:custGeom>
            <a:avLst/>
            <a:gdLst>
              <a:gd name="connsiteX0" fmla="*/ 4574232 w 4574232"/>
              <a:gd name="connsiteY0" fmla="*/ 0 h 6177439"/>
              <a:gd name="connsiteX1" fmla="*/ 0 w 4574232"/>
              <a:gd name="connsiteY1" fmla="*/ 0 h 6177439"/>
              <a:gd name="connsiteX2" fmla="*/ 0 w 4574232"/>
              <a:gd name="connsiteY2" fmla="*/ 1296859 h 6177439"/>
              <a:gd name="connsiteX3" fmla="*/ 2744106 w 4574232"/>
              <a:gd name="connsiteY3" fmla="*/ 6177439 h 6177439"/>
              <a:gd name="connsiteX4" fmla="*/ 4574232 w 4574232"/>
              <a:gd name="connsiteY4" fmla="*/ 6177439 h 6177439"/>
            </a:gdLst>
            <a:ahLst/>
            <a:cxnLst/>
            <a:rect l="l" t="t" r="r" b="b"/>
            <a:pathLst>
              <a:path w="4574232" h="6177439">
                <a:moveTo>
                  <a:pt x="4574232" y="0"/>
                </a:moveTo>
                <a:lnTo>
                  <a:pt x="0" y="0"/>
                </a:lnTo>
                <a:lnTo>
                  <a:pt x="0" y="1296859"/>
                </a:lnTo>
                <a:lnTo>
                  <a:pt x="2744106" y="6177439"/>
                </a:lnTo>
                <a:lnTo>
                  <a:pt x="4574232" y="6177439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59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642C860C-1236-92C7-1F67-EBF323EC9823}"/>
              </a:ext>
            </a:extLst>
          </p:cNvPr>
          <p:cNvSpPr txBox="1"/>
          <p:nvPr/>
        </p:nvSpPr>
        <p:spPr>
          <a:xfrm flipH="1">
            <a:off x="0" y="0"/>
            <a:ext cx="4574232" cy="6177436"/>
          </a:xfrm>
          <a:custGeom>
            <a:avLst/>
            <a:gdLst>
              <a:gd name="connsiteX0" fmla="*/ 4574232 w 4574232"/>
              <a:gd name="connsiteY0" fmla="*/ 0 h 6177436"/>
              <a:gd name="connsiteX1" fmla="*/ 0 w 4574232"/>
              <a:gd name="connsiteY1" fmla="*/ 0 h 6177436"/>
              <a:gd name="connsiteX2" fmla="*/ 0 w 4574232"/>
              <a:gd name="connsiteY2" fmla="*/ 1185090 h 6177436"/>
              <a:gd name="connsiteX3" fmla="*/ 4574232 w 4574232"/>
              <a:gd name="connsiteY3" fmla="*/ 6177436 h 6177436"/>
            </a:gdLst>
            <a:ahLst/>
            <a:cxnLst/>
            <a:rect l="l" t="t" r="r" b="b"/>
            <a:pathLst>
              <a:path w="4574232" h="6177436">
                <a:moveTo>
                  <a:pt x="4574232" y="0"/>
                </a:moveTo>
                <a:lnTo>
                  <a:pt x="0" y="0"/>
                </a:lnTo>
                <a:lnTo>
                  <a:pt x="0" y="1185090"/>
                </a:lnTo>
                <a:lnTo>
                  <a:pt x="4574232" y="6177436"/>
                </a:lnTo>
                <a:close/>
              </a:path>
            </a:pathLst>
          </a:custGeom>
          <a:solidFill>
            <a:schemeClr val="accent1">
              <a:alpha val="6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E51E5ACB-C08C-86DE-44F1-09187C34CF14}"/>
              </a:ext>
            </a:extLst>
          </p:cNvPr>
          <p:cNvSpPr txBox="1"/>
          <p:nvPr/>
        </p:nvSpPr>
        <p:spPr>
          <a:xfrm>
            <a:off x="0" y="6177438"/>
            <a:ext cx="12192000" cy="680562"/>
          </a:xfrm>
          <a:custGeom>
            <a:avLst/>
            <a:gdLst>
              <a:gd name="connsiteX0" fmla="*/ 0 w 12192000"/>
              <a:gd name="connsiteY0" fmla="*/ 0 h 680562"/>
              <a:gd name="connsiteX1" fmla="*/ 12192000 w 12192000"/>
              <a:gd name="connsiteY1" fmla="*/ 0 h 680562"/>
              <a:gd name="connsiteX2" fmla="*/ 12192000 w 12192000"/>
              <a:gd name="connsiteY2" fmla="*/ 680562 h 680562"/>
              <a:gd name="connsiteX3" fmla="*/ 0 w 12192000"/>
              <a:gd name="connsiteY3" fmla="*/ 680562 h 680562"/>
            </a:gdLst>
            <a:ahLst/>
            <a:cxnLst/>
            <a:rect l="l" t="t" r="r" b="b"/>
            <a:pathLst>
              <a:path w="12192000" h="680562">
                <a:moveTo>
                  <a:pt x="0" y="0"/>
                </a:moveTo>
                <a:lnTo>
                  <a:pt x="12192000" y="0"/>
                </a:lnTo>
                <a:lnTo>
                  <a:pt x="12192000" y="680562"/>
                </a:lnTo>
                <a:lnTo>
                  <a:pt x="0" y="680562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50800" dist="38100" dir="16200000" rotWithShape="0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52E54C33-CC7A-71DA-F5C7-C346DE765018}"/>
              </a:ext>
            </a:extLst>
          </p:cNvPr>
          <p:cNvSpPr txBox="1"/>
          <p:nvPr/>
        </p:nvSpPr>
        <p:spPr>
          <a:xfrm>
            <a:off x="941387" y="874338"/>
            <a:ext cx="2651557" cy="11484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FFFFFF">
                    <a:alpha val="5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202</a:t>
            </a:r>
          </a:p>
          <a:p>
            <a:pPr algn="ctr">
              <a:lnSpc>
                <a:spcPct val="110000"/>
              </a:lnSpc>
            </a:pPr>
            <a:r>
              <a:rPr kumimoji="1" lang="en-US" altLang="zh-CN" sz="6600" dirty="0">
                <a:ln w="12700">
                  <a:noFill/>
                </a:ln>
                <a:solidFill>
                  <a:srgbClr val="FFFFFF">
                    <a:alpha val="5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5</a:t>
            </a:r>
            <a:endParaRPr kumimoji="1" lang="zh-CN" altLang="en-US" dirty="0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42737D89-635A-8510-05C5-029EC2072D4E}"/>
              </a:ext>
            </a:extLst>
          </p:cNvPr>
          <p:cNvSpPr txBox="1"/>
          <p:nvPr/>
        </p:nvSpPr>
        <p:spPr>
          <a:xfrm>
            <a:off x="306388" y="6430406"/>
            <a:ext cx="809626" cy="174626"/>
          </a:xfrm>
          <a:custGeom>
            <a:avLst/>
            <a:gdLst>
              <a:gd name="connsiteX0" fmla="*/ 722313 w 809626"/>
              <a:gd name="connsiteY0" fmla="*/ 0 h 174626"/>
              <a:gd name="connsiteX1" fmla="*/ 809626 w 809626"/>
              <a:gd name="connsiteY1" fmla="*/ 87313 h 174626"/>
              <a:gd name="connsiteX2" fmla="*/ 722313 w 809626"/>
              <a:gd name="connsiteY2" fmla="*/ 174626 h 174626"/>
              <a:gd name="connsiteX3" fmla="*/ 635000 w 809626"/>
              <a:gd name="connsiteY3" fmla="*/ 87313 h 174626"/>
              <a:gd name="connsiteX4" fmla="*/ 722313 w 809626"/>
              <a:gd name="connsiteY4" fmla="*/ 0 h 174626"/>
              <a:gd name="connsiteX5" fmla="*/ 404813 w 809626"/>
              <a:gd name="connsiteY5" fmla="*/ 0 h 174626"/>
              <a:gd name="connsiteX6" fmla="*/ 492126 w 809626"/>
              <a:gd name="connsiteY6" fmla="*/ 87313 h 174626"/>
              <a:gd name="connsiteX7" fmla="*/ 404813 w 809626"/>
              <a:gd name="connsiteY7" fmla="*/ 174626 h 174626"/>
              <a:gd name="connsiteX8" fmla="*/ 317500 w 809626"/>
              <a:gd name="connsiteY8" fmla="*/ 87313 h 174626"/>
              <a:gd name="connsiteX9" fmla="*/ 404813 w 809626"/>
              <a:gd name="connsiteY9" fmla="*/ 0 h 174626"/>
              <a:gd name="connsiteX10" fmla="*/ 87313 w 809626"/>
              <a:gd name="connsiteY10" fmla="*/ 0 h 174626"/>
              <a:gd name="connsiteX11" fmla="*/ 174626 w 809626"/>
              <a:gd name="connsiteY11" fmla="*/ 87313 h 174626"/>
              <a:gd name="connsiteX12" fmla="*/ 87313 w 809626"/>
              <a:gd name="connsiteY12" fmla="*/ 174626 h 174626"/>
              <a:gd name="connsiteX13" fmla="*/ 0 w 809626"/>
              <a:gd name="connsiteY13" fmla="*/ 87313 h 174626"/>
              <a:gd name="connsiteX14" fmla="*/ 87313 w 809626"/>
              <a:gd name="connsiteY14" fmla="*/ 0 h 174626"/>
            </a:gdLst>
            <a:ahLst/>
            <a:cxnLst/>
            <a:rect l="l" t="t" r="r" b="b"/>
            <a:pathLst>
              <a:path w="809626" h="174626">
                <a:moveTo>
                  <a:pt x="722313" y="0"/>
                </a:moveTo>
                <a:cubicBezTo>
                  <a:pt x="770535" y="0"/>
                  <a:pt x="809626" y="39091"/>
                  <a:pt x="809626" y="87313"/>
                </a:cubicBezTo>
                <a:cubicBezTo>
                  <a:pt x="809626" y="135535"/>
                  <a:pt x="770535" y="174626"/>
                  <a:pt x="722313" y="174626"/>
                </a:cubicBezTo>
                <a:cubicBezTo>
                  <a:pt x="674091" y="174626"/>
                  <a:pt x="635000" y="135535"/>
                  <a:pt x="635000" y="87313"/>
                </a:cubicBezTo>
                <a:cubicBezTo>
                  <a:pt x="635000" y="39091"/>
                  <a:pt x="674091" y="0"/>
                  <a:pt x="722313" y="0"/>
                </a:cubicBezTo>
                <a:close/>
                <a:moveTo>
                  <a:pt x="404813" y="0"/>
                </a:moveTo>
                <a:cubicBezTo>
                  <a:pt x="453035" y="0"/>
                  <a:pt x="492126" y="39091"/>
                  <a:pt x="492126" y="87313"/>
                </a:cubicBezTo>
                <a:cubicBezTo>
                  <a:pt x="492126" y="135535"/>
                  <a:pt x="453035" y="174626"/>
                  <a:pt x="404813" y="174626"/>
                </a:cubicBezTo>
                <a:cubicBezTo>
                  <a:pt x="356591" y="174626"/>
                  <a:pt x="317500" y="135535"/>
                  <a:pt x="317500" y="87313"/>
                </a:cubicBezTo>
                <a:cubicBezTo>
                  <a:pt x="317500" y="39091"/>
                  <a:pt x="356591" y="0"/>
                  <a:pt x="404813" y="0"/>
                </a:cubicBezTo>
                <a:close/>
                <a:moveTo>
                  <a:pt x="87313" y="0"/>
                </a:moveTo>
                <a:cubicBezTo>
                  <a:pt x="135535" y="0"/>
                  <a:pt x="174626" y="39091"/>
                  <a:pt x="174626" y="87313"/>
                </a:cubicBezTo>
                <a:cubicBezTo>
                  <a:pt x="174626" y="135535"/>
                  <a:pt x="135535" y="174626"/>
                  <a:pt x="87313" y="174626"/>
                </a:cubicBezTo>
                <a:cubicBezTo>
                  <a:pt x="39091" y="174626"/>
                  <a:pt x="0" y="135535"/>
                  <a:pt x="0" y="87313"/>
                </a:cubicBezTo>
                <a:cubicBezTo>
                  <a:pt x="0" y="39091"/>
                  <a:pt x="39091" y="0"/>
                  <a:pt x="87313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20000"/>
                  <a:lumOff val="80000"/>
                  <a:alpha val="100000"/>
                </a:schemeClr>
              </a:gs>
              <a:gs pos="36300">
                <a:schemeClr val="accent4">
                  <a:lumMod val="40000"/>
                  <a:lumOff val="60000"/>
                  <a:alpha val="100000"/>
                </a:schemeClr>
              </a:gs>
              <a:gs pos="100000">
                <a:schemeClr val="accent4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84EE6905-F004-EC91-C75A-708907DA70D4}"/>
              </a:ext>
            </a:extLst>
          </p:cNvPr>
          <p:cNvSpPr txBox="1"/>
          <p:nvPr/>
        </p:nvSpPr>
        <p:spPr>
          <a:xfrm>
            <a:off x="5399006" y="2988529"/>
            <a:ext cx="6097669" cy="2291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현황 및 문제점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9416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E5160F"/>
      </a:accent1>
      <a:accent2>
        <a:srgbClr val="4B3201"/>
      </a:accent2>
      <a:accent3>
        <a:srgbClr val="62626A"/>
      </a:accent3>
      <a:accent4>
        <a:srgbClr val="764C39"/>
      </a:accent4>
      <a:accent5>
        <a:srgbClr val="E5160F"/>
      </a:accent5>
      <a:accent6>
        <a:srgbClr val="4F4D63"/>
      </a:accent6>
      <a:hlink>
        <a:srgbClr val="4472C4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E5160F"/>
    </a:accent1>
    <a:accent2>
      <a:srgbClr val="4B3201"/>
    </a:accent2>
    <a:accent3>
      <a:srgbClr val="62626A"/>
    </a:accent3>
    <a:accent4>
      <a:srgbClr val="764C39"/>
    </a:accent4>
    <a:accent5>
      <a:srgbClr val="E5160F"/>
    </a:accent5>
    <a:accent6>
      <a:srgbClr val="4F4D63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</TotalTime>
  <Words>936</Words>
  <Application>Microsoft Office PowerPoint</Application>
  <PresentationFormat>와이드스크린</PresentationFormat>
  <Paragraphs>185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7" baseType="lpstr">
      <vt:lpstr>Source Han Sans CN Bold</vt:lpstr>
      <vt:lpstr>Arial</vt:lpstr>
      <vt:lpstr>OPPOSans L</vt:lpstr>
      <vt:lpstr>Source Han Sans</vt:lpstr>
      <vt:lpstr>ui-sans-serif</vt:lpstr>
      <vt:lpstr>OPPOSans H</vt:lpstr>
      <vt:lpstr>Poppins</vt:lpstr>
      <vt:lpstr>poppins-bold</vt:lpstr>
      <vt:lpstr>Office 主题​​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COA_04</cp:lastModifiedBy>
  <cp:revision>12</cp:revision>
  <dcterms:modified xsi:type="dcterms:W3CDTF">2025-05-13T05:17:48Z</dcterms:modified>
</cp:coreProperties>
</file>